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Nunito"/>
      <p:regular r:id="rId22"/>
      <p:bold r:id="rId23"/>
      <p:italic r:id="rId24"/>
      <p:boldItalic r:id="rId25"/>
    </p:embeddedFont>
    <p:embeddedFont>
      <p:font typeface="Maven Pro"/>
      <p:regular r:id="rId26"/>
      <p:bold r:id="rId27"/>
    </p:embeddedFont>
    <p:embeddedFont>
      <p:font typeface="Libre Franklin Thin"/>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5FC2518-3272-4970-8297-F997F6F4E229}">
  <a:tblStyle styleId="{C5FC2518-3272-4970-8297-F997F6F4E22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Nunito-regular.fntdata"/><Relationship Id="rId21" Type="http://schemas.openxmlformats.org/officeDocument/2006/relationships/slide" Target="slides/slide15.xml"/><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avenPro-regular.fntdata"/><Relationship Id="rId25" Type="http://schemas.openxmlformats.org/officeDocument/2006/relationships/font" Target="fonts/Nunito-boldItalic.fntdata"/><Relationship Id="rId28" Type="http://schemas.openxmlformats.org/officeDocument/2006/relationships/font" Target="fonts/LibreFranklinThin-regular.fntdata"/><Relationship Id="rId27" Type="http://schemas.openxmlformats.org/officeDocument/2006/relationships/font" Target="fonts/MavenPr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ibreFranklinThin-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ibreFranklinThin-boldItalic.fntdata"/><Relationship Id="rId30" Type="http://schemas.openxmlformats.org/officeDocument/2006/relationships/font" Target="fonts/LibreFranklinThin-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jpg>
</file>

<file path=ppt/media/image21.jpg>
</file>

<file path=ppt/media/image22.png>
</file>

<file path=ppt/media/image23.jpg>
</file>

<file path=ppt/media/image24.jpg>
</file>

<file path=ppt/media/image25.jpg>
</file>

<file path=ppt/media/image26.png>
</file>

<file path=ppt/media/image27.png>
</file>

<file path=ppt/media/image28.jpg>
</file>

<file path=ppt/media/image3.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e20be2e7bf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ge20be2e7bf_2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e20be2e9ba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7" name="Google Shape;407;ge20be2e9ba_0_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8" name="Google Shape;408;ge20be2e9ba_0_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e20be2e9ba_0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8" name="Google Shape;418;ge20be2e9ba_0_8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9" name="Google Shape;419;ge20be2e9ba_0_8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e21f4412d7_1_1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9" name="Google Shape;429;ge21f4412d7_1_17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0" name="Google Shape;430;ge21f4412d7_1_17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e20be2e9ba_0_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0" name="Google Shape;440;ge20be2e9ba_0_7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1" name="Google Shape;441;ge20be2e9ba_0_7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e20be2e9ba_0_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1" name="Google Shape;451;ge20be2e9ba_0_9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2" name="Google Shape;452;ge20be2e9ba_0_9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e20be2e7bf_7_3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6" name="Google Shape;466;ge20be2e7bf_7_35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7" name="Google Shape;467;ge20be2e7bf_7_35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e20be2e7bf_7_1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6" name="Google Shape;286;ge20be2e7bf_7_1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ge20be2e7bf_7_13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e20be2e9ba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6" name="Google Shape;296;ge20be2e9ba_0_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7" name="Google Shape;297;ge20be2e9ba_0_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e20be2e9ba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ge20be2e9ba_0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ge20be2e9ba_0_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e20be2e9ba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3" name="Google Shape;333;ge20be2e9ba_0_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4" name="Google Shape;334;ge20be2e9ba_0_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e20be2e9ba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3" name="Google Shape;353;ge20be2e9ba_0_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 name="Google Shape;354;ge20be2e9ba_0_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e20be2e9ba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9" name="Google Shape;369;ge20be2e9ba_0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0" name="Google Shape;370;ge20be2e9ba_0_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e20be2e9ba_0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0" name="Google Shape;380;ge20be2e9ba_0_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ge20be2e9ba_0_3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e20be2e9ba_0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6" name="Google Shape;396;ge20be2e9ba_0_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7" name="Google Shape;397;ge20be2e9ba_0_6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8000"/>
              <a:buNone/>
              <a:defRPr sz="8000">
                <a:solidFill>
                  <a:schemeClr val="l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chemeClr val="lt1"/>
              </a:buClr>
              <a:buSzPts val="1300"/>
              <a:buChar char="●"/>
              <a:defRPr>
                <a:solidFill>
                  <a:schemeClr val="lt1"/>
                </a:solidFill>
              </a:defRPr>
            </a:lvl1pPr>
            <a:lvl2pPr indent="-298450" lvl="1" marL="914400" rtl="0" algn="ctr">
              <a:spcBef>
                <a:spcPts val="0"/>
              </a:spcBef>
              <a:spcAft>
                <a:spcPts val="0"/>
              </a:spcAft>
              <a:buClr>
                <a:schemeClr val="lt1"/>
              </a:buClr>
              <a:buSzPts val="1100"/>
              <a:buChar char="○"/>
              <a:defRPr>
                <a:solidFill>
                  <a:schemeClr val="lt1"/>
                </a:solidFill>
              </a:defRPr>
            </a:lvl2pPr>
            <a:lvl3pPr indent="-298450" lvl="2" marL="1371600" rtl="0" algn="ctr">
              <a:spcBef>
                <a:spcPts val="0"/>
              </a:spcBef>
              <a:spcAft>
                <a:spcPts val="0"/>
              </a:spcAft>
              <a:buClr>
                <a:schemeClr val="lt1"/>
              </a:buClr>
              <a:buSzPts val="1100"/>
              <a:buChar char="■"/>
              <a:defRPr>
                <a:solidFill>
                  <a:schemeClr val="lt1"/>
                </a:solidFill>
              </a:defRPr>
            </a:lvl3pPr>
            <a:lvl4pPr indent="-298450" lvl="3" marL="1828800" rtl="0" algn="ctr">
              <a:spcBef>
                <a:spcPts val="0"/>
              </a:spcBef>
              <a:spcAft>
                <a:spcPts val="0"/>
              </a:spcAft>
              <a:buClr>
                <a:schemeClr val="lt1"/>
              </a:buClr>
              <a:buSzPts val="1100"/>
              <a:buChar char="●"/>
              <a:defRPr>
                <a:solidFill>
                  <a:schemeClr val="lt1"/>
                </a:solidFill>
              </a:defRPr>
            </a:lvl4pPr>
            <a:lvl5pPr indent="-298450" lvl="4" marL="2286000" rtl="0" algn="ctr">
              <a:spcBef>
                <a:spcPts val="0"/>
              </a:spcBef>
              <a:spcAft>
                <a:spcPts val="0"/>
              </a:spcAft>
              <a:buClr>
                <a:schemeClr val="lt1"/>
              </a:buClr>
              <a:buSzPts val="1100"/>
              <a:buChar char="○"/>
              <a:defRPr>
                <a:solidFill>
                  <a:schemeClr val="lt1"/>
                </a:solidFill>
              </a:defRPr>
            </a:lvl5pPr>
            <a:lvl6pPr indent="-298450" lvl="5" marL="2743200" rtl="0" algn="ctr">
              <a:spcBef>
                <a:spcPts val="0"/>
              </a:spcBef>
              <a:spcAft>
                <a:spcPts val="0"/>
              </a:spcAft>
              <a:buClr>
                <a:schemeClr val="lt1"/>
              </a:buClr>
              <a:buSzPts val="1100"/>
              <a:buChar char="■"/>
              <a:defRPr>
                <a:solidFill>
                  <a:schemeClr val="lt1"/>
                </a:solidFill>
              </a:defRPr>
            </a:lvl6pPr>
            <a:lvl7pPr indent="-298450" lvl="6" marL="3200400" rtl="0" algn="ctr">
              <a:spcBef>
                <a:spcPts val="0"/>
              </a:spcBef>
              <a:spcAft>
                <a:spcPts val="0"/>
              </a:spcAft>
              <a:buClr>
                <a:schemeClr val="lt1"/>
              </a:buClr>
              <a:buSzPts val="1100"/>
              <a:buChar char="●"/>
              <a:defRPr>
                <a:solidFill>
                  <a:schemeClr val="lt1"/>
                </a:solidFill>
              </a:defRPr>
            </a:lvl7pPr>
            <a:lvl8pPr indent="-298450" lvl="7" marL="3657600" rtl="0" algn="ctr">
              <a:spcBef>
                <a:spcPts val="0"/>
              </a:spcBef>
              <a:spcAft>
                <a:spcPts val="0"/>
              </a:spcAft>
              <a:buClr>
                <a:schemeClr val="lt1"/>
              </a:buClr>
              <a:buSzPts val="1100"/>
              <a:buChar char="○"/>
              <a:defRPr>
                <a:solidFill>
                  <a:schemeClr val="lt1"/>
                </a:solidFill>
              </a:defRPr>
            </a:lvl8pPr>
            <a:lvl9pPr indent="-298450" lvl="8" marL="4114800" rtl="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rtl="0" algn="r">
              <a:buNone/>
              <a:defRPr sz="900">
                <a:solidFill>
                  <a:schemeClr val="dk2"/>
                </a:solidFill>
                <a:latin typeface="Nunito"/>
                <a:ea typeface="Nunito"/>
                <a:cs typeface="Nunito"/>
                <a:sym typeface="Nunito"/>
              </a:defRPr>
            </a:lvl1pPr>
            <a:lvl2pPr lvl="1" rtl="0" algn="r">
              <a:buNone/>
              <a:defRPr sz="900">
                <a:solidFill>
                  <a:schemeClr val="dk2"/>
                </a:solidFill>
                <a:latin typeface="Nunito"/>
                <a:ea typeface="Nunito"/>
                <a:cs typeface="Nunito"/>
                <a:sym typeface="Nunito"/>
              </a:defRPr>
            </a:lvl2pPr>
            <a:lvl3pPr lvl="2" rtl="0" algn="r">
              <a:buNone/>
              <a:defRPr sz="900">
                <a:solidFill>
                  <a:schemeClr val="dk2"/>
                </a:solidFill>
                <a:latin typeface="Nunito"/>
                <a:ea typeface="Nunito"/>
                <a:cs typeface="Nunito"/>
                <a:sym typeface="Nunito"/>
              </a:defRPr>
            </a:lvl3pPr>
            <a:lvl4pPr lvl="3" rtl="0" algn="r">
              <a:buNone/>
              <a:defRPr sz="900">
                <a:solidFill>
                  <a:schemeClr val="dk2"/>
                </a:solidFill>
                <a:latin typeface="Nunito"/>
                <a:ea typeface="Nunito"/>
                <a:cs typeface="Nunito"/>
                <a:sym typeface="Nunito"/>
              </a:defRPr>
            </a:lvl4pPr>
            <a:lvl5pPr lvl="4" rtl="0" algn="r">
              <a:buNone/>
              <a:defRPr sz="900">
                <a:solidFill>
                  <a:schemeClr val="dk2"/>
                </a:solidFill>
                <a:latin typeface="Nunito"/>
                <a:ea typeface="Nunito"/>
                <a:cs typeface="Nunito"/>
                <a:sym typeface="Nunito"/>
              </a:defRPr>
            </a:lvl5pPr>
            <a:lvl6pPr lvl="5" rtl="0" algn="r">
              <a:buNone/>
              <a:defRPr sz="900">
                <a:solidFill>
                  <a:schemeClr val="dk2"/>
                </a:solidFill>
                <a:latin typeface="Nunito"/>
                <a:ea typeface="Nunito"/>
                <a:cs typeface="Nunito"/>
                <a:sym typeface="Nunito"/>
              </a:defRPr>
            </a:lvl6pPr>
            <a:lvl7pPr lvl="6" rtl="0" algn="r">
              <a:buNone/>
              <a:defRPr sz="900">
                <a:solidFill>
                  <a:schemeClr val="dk2"/>
                </a:solidFill>
                <a:latin typeface="Nunito"/>
                <a:ea typeface="Nunito"/>
                <a:cs typeface="Nunito"/>
                <a:sym typeface="Nunito"/>
              </a:defRPr>
            </a:lvl7pPr>
            <a:lvl8pPr lvl="7" rtl="0" algn="r">
              <a:buNone/>
              <a:defRPr sz="900">
                <a:solidFill>
                  <a:schemeClr val="dk2"/>
                </a:solidFill>
                <a:latin typeface="Nunito"/>
                <a:ea typeface="Nunito"/>
                <a:cs typeface="Nunito"/>
                <a:sym typeface="Nunito"/>
              </a:defRPr>
            </a:lvl8pPr>
            <a:lvl9pPr lvl="8" rtl="0"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2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jpg"/><Relationship Id="rId4" Type="http://schemas.openxmlformats.org/officeDocument/2006/relationships/image" Target="../media/image2.png"/><Relationship Id="rId9" Type="http://schemas.openxmlformats.org/officeDocument/2006/relationships/image" Target="../media/image23.jpg"/><Relationship Id="rId5" Type="http://schemas.openxmlformats.org/officeDocument/2006/relationships/image" Target="../media/image18.jpg"/><Relationship Id="rId6" Type="http://schemas.openxmlformats.org/officeDocument/2006/relationships/image" Target="../media/image24.jpg"/><Relationship Id="rId7" Type="http://schemas.openxmlformats.org/officeDocument/2006/relationships/image" Target="../media/image21.jpg"/><Relationship Id="rId8" Type="http://schemas.openxmlformats.org/officeDocument/2006/relationships/image" Target="../media/image2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7.jpg"/><Relationship Id="rId6" Type="http://schemas.openxmlformats.org/officeDocument/2006/relationships/image" Target="../media/image5.png"/><Relationship Id="rId7" Type="http://schemas.openxmlformats.org/officeDocument/2006/relationships/image" Target="../media/image8.jpg"/><Relationship Id="rId8"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13.png"/><Relationship Id="rId6" Type="http://schemas.openxmlformats.org/officeDocument/2006/relationships/image" Target="../media/image10.png"/><Relationship Id="rId7"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14.png"/><Relationship Id="rId6"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17.png"/><Relationship Id="rId6" Type="http://schemas.openxmlformats.org/officeDocument/2006/relationships/image" Target="../media/image19.png"/><Relationship Id="rId7"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3434"/>
        </a:solidFill>
      </p:bgPr>
    </p:bg>
    <p:spTree>
      <p:nvGrpSpPr>
        <p:cNvPr id="276" name="Shape 276"/>
        <p:cNvGrpSpPr/>
        <p:nvPr/>
      </p:nvGrpSpPr>
      <p:grpSpPr>
        <a:xfrm>
          <a:off x="0" y="0"/>
          <a:ext cx="0" cy="0"/>
          <a:chOff x="0" y="0"/>
          <a:chExt cx="0" cy="0"/>
        </a:xfrm>
      </p:grpSpPr>
      <p:sp>
        <p:nvSpPr>
          <p:cNvPr id="277" name="Google Shape;277;p13"/>
          <p:cNvSpPr/>
          <p:nvPr/>
        </p:nvSpPr>
        <p:spPr>
          <a:xfrm>
            <a:off x="0" y="86500"/>
            <a:ext cx="9039000" cy="4970400"/>
          </a:xfrm>
          <a:prstGeom prst="rect">
            <a:avLst/>
          </a:prstGeom>
          <a:solidFill>
            <a:srgbClr val="000000"/>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78" name="Google Shape;278;p13"/>
          <p:cNvSpPr/>
          <p:nvPr/>
        </p:nvSpPr>
        <p:spPr>
          <a:xfrm>
            <a:off x="-4312" y="1694665"/>
            <a:ext cx="3497100" cy="1312500"/>
          </a:xfrm>
          <a:prstGeom prst="rect">
            <a:avLst/>
          </a:prstGeom>
          <a:solidFill>
            <a:srgbClr val="FF3434"/>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79" name="Google Shape;279;p13"/>
          <p:cNvSpPr/>
          <p:nvPr/>
        </p:nvSpPr>
        <p:spPr>
          <a:xfrm>
            <a:off x="0" y="4899996"/>
            <a:ext cx="3179100" cy="22800"/>
          </a:xfrm>
          <a:prstGeom prst="rect">
            <a:avLst/>
          </a:prstGeom>
          <a:solidFill>
            <a:srgbClr val="FFFFF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280" name="Google Shape;280;p13"/>
          <p:cNvPicPr preferRelativeResize="0"/>
          <p:nvPr/>
        </p:nvPicPr>
        <p:blipFill rotWithShape="1">
          <a:blip r:embed="rId3">
            <a:alphaModFix/>
          </a:blip>
          <a:srcRect b="0" l="17974" r="3443" t="0"/>
          <a:stretch/>
        </p:blipFill>
        <p:spPr>
          <a:xfrm>
            <a:off x="3187511" y="86512"/>
            <a:ext cx="5851435" cy="4970476"/>
          </a:xfrm>
          <a:prstGeom prst="rect">
            <a:avLst/>
          </a:prstGeom>
          <a:noFill/>
          <a:ln>
            <a:noFill/>
          </a:ln>
        </p:spPr>
      </p:pic>
      <p:sp>
        <p:nvSpPr>
          <p:cNvPr id="281" name="Google Shape;281;p13"/>
          <p:cNvSpPr txBox="1"/>
          <p:nvPr/>
        </p:nvSpPr>
        <p:spPr>
          <a:xfrm>
            <a:off x="309661" y="2012214"/>
            <a:ext cx="2869200" cy="677400"/>
          </a:xfrm>
          <a:prstGeom prst="rect">
            <a:avLst/>
          </a:prstGeom>
          <a:noFill/>
          <a:ln>
            <a:noFill/>
          </a:ln>
        </p:spPr>
        <p:txBody>
          <a:bodyPr anchorCtr="0" anchor="t" bIns="0" lIns="0" spcFirstLastPara="1" rIns="0" wrap="square" tIns="0">
            <a:spAutoFit/>
          </a:bodyPr>
          <a:lstStyle/>
          <a:p>
            <a:pPr indent="0" lvl="0" marL="0" marR="0" rtl="0" algn="l">
              <a:lnSpc>
                <a:spcPct val="212500"/>
              </a:lnSpc>
              <a:spcBef>
                <a:spcPts val="0"/>
              </a:spcBef>
              <a:spcAft>
                <a:spcPts val="0"/>
              </a:spcAft>
              <a:buNone/>
            </a:pPr>
            <a:r>
              <a:rPr b="1" i="0" lang="en-GB" sz="4400" u="none" cap="none" strike="noStrike">
                <a:solidFill>
                  <a:srgbClr val="FFFFFF"/>
                </a:solidFill>
                <a:latin typeface="Bebas Neue"/>
                <a:ea typeface="Bebas Neue"/>
                <a:cs typeface="Bebas Neue"/>
                <a:sym typeface="Bebas Neue"/>
              </a:rPr>
              <a:t>FIRE-O-DETECT</a:t>
            </a:r>
            <a:endParaRPr sz="2700"/>
          </a:p>
        </p:txBody>
      </p:sp>
      <p:sp>
        <p:nvSpPr>
          <p:cNvPr id="282" name="Google Shape;282;p13"/>
          <p:cNvSpPr txBox="1"/>
          <p:nvPr/>
        </p:nvSpPr>
        <p:spPr>
          <a:xfrm>
            <a:off x="307400" y="656525"/>
            <a:ext cx="2310900" cy="2616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GB" sz="1700" u="none" cap="none" strike="noStrike">
                <a:solidFill>
                  <a:srgbClr val="FFFFFF"/>
                </a:solidFill>
                <a:latin typeface="Libre Franklin Thin"/>
                <a:ea typeface="Libre Franklin Thin"/>
                <a:cs typeface="Libre Franklin Thin"/>
                <a:sym typeface="Libre Franklin Thin"/>
              </a:rPr>
              <a:t>Hack for Sustainability</a:t>
            </a:r>
            <a:endParaRPr sz="700"/>
          </a:p>
        </p:txBody>
      </p:sp>
      <p:pic>
        <p:nvPicPr>
          <p:cNvPr id="283" name="Google Shape;283;p13"/>
          <p:cNvPicPr preferRelativeResize="0"/>
          <p:nvPr/>
        </p:nvPicPr>
        <p:blipFill>
          <a:blip r:embed="rId4">
            <a:alphaModFix/>
          </a:blip>
          <a:stretch>
            <a:fillRect/>
          </a:stretch>
        </p:blipFill>
        <p:spPr>
          <a:xfrm>
            <a:off x="615025" y="3310350"/>
            <a:ext cx="1746650" cy="1746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pic>
        <p:nvPicPr>
          <p:cNvPr descr="night sky with mountains far away on the horizon" id="410" name="Google Shape;410;p22"/>
          <p:cNvPicPr preferRelativeResize="0"/>
          <p:nvPr/>
        </p:nvPicPr>
        <p:blipFill rotWithShape="1">
          <a:blip r:embed="rId3">
            <a:alphaModFix amt="0"/>
          </a:blip>
          <a:srcRect b="0" l="0" r="0" t="0"/>
          <a:stretch/>
        </p:blipFill>
        <p:spPr>
          <a:xfrm>
            <a:off x="15" y="8"/>
            <a:ext cx="9143985" cy="5143492"/>
          </a:xfrm>
          <a:prstGeom prst="rect">
            <a:avLst/>
          </a:prstGeom>
          <a:noFill/>
          <a:ln cap="flat" cmpd="sng" w="9525">
            <a:solidFill>
              <a:srgbClr val="FFFF00"/>
            </a:solidFill>
            <a:prstDash val="solid"/>
            <a:round/>
            <a:headEnd len="sm" w="sm" type="none"/>
            <a:tailEnd len="sm" w="sm" type="none"/>
          </a:ln>
        </p:spPr>
      </p:pic>
      <p:cxnSp>
        <p:nvCxnSpPr>
          <p:cNvPr id="411" name="Google Shape;411;p22"/>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412" name="Google Shape;412;p22"/>
          <p:cNvSpPr txBox="1"/>
          <p:nvPr/>
        </p:nvSpPr>
        <p:spPr>
          <a:xfrm>
            <a:off x="6883975" y="181850"/>
            <a:ext cx="2195100" cy="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413" name="Google Shape;413;p22"/>
          <p:cNvPicPr preferRelativeResize="0"/>
          <p:nvPr/>
        </p:nvPicPr>
        <p:blipFill>
          <a:blip r:embed="rId4">
            <a:alphaModFix/>
          </a:blip>
          <a:stretch>
            <a:fillRect/>
          </a:stretch>
        </p:blipFill>
        <p:spPr>
          <a:xfrm>
            <a:off x="8234800" y="0"/>
            <a:ext cx="909200" cy="909200"/>
          </a:xfrm>
          <a:prstGeom prst="rect">
            <a:avLst/>
          </a:prstGeom>
          <a:noFill/>
          <a:ln>
            <a:noFill/>
          </a:ln>
        </p:spPr>
      </p:pic>
      <p:pic>
        <p:nvPicPr>
          <p:cNvPr id="414" name="Google Shape;414;p22"/>
          <p:cNvPicPr preferRelativeResize="0"/>
          <p:nvPr/>
        </p:nvPicPr>
        <p:blipFill rotWithShape="1">
          <a:blip r:embed="rId5">
            <a:alphaModFix/>
          </a:blip>
          <a:srcRect b="14020" l="24273" r="5059" t="18928"/>
          <a:stretch/>
        </p:blipFill>
        <p:spPr>
          <a:xfrm>
            <a:off x="581500" y="822550"/>
            <a:ext cx="8095541" cy="4320950"/>
          </a:xfrm>
          <a:prstGeom prst="rect">
            <a:avLst/>
          </a:prstGeom>
          <a:noFill/>
          <a:ln>
            <a:noFill/>
          </a:ln>
        </p:spPr>
      </p:pic>
      <p:sp>
        <p:nvSpPr>
          <p:cNvPr id="415" name="Google Shape;415;p22"/>
          <p:cNvSpPr txBox="1"/>
          <p:nvPr/>
        </p:nvSpPr>
        <p:spPr>
          <a:xfrm>
            <a:off x="289125" y="136950"/>
            <a:ext cx="80067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Nunito"/>
                <a:ea typeface="Nunito"/>
                <a:cs typeface="Nunito"/>
                <a:sym typeface="Nunito"/>
              </a:rPr>
              <a:t>Selection of Region of Interest :</a:t>
            </a:r>
            <a:endParaRPr b="1" sz="3700">
              <a:solidFill>
                <a:schemeClr val="lt1"/>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pic>
        <p:nvPicPr>
          <p:cNvPr descr="night sky with mountains far away on the horizon" id="421" name="Google Shape;421;p23"/>
          <p:cNvPicPr preferRelativeResize="0"/>
          <p:nvPr/>
        </p:nvPicPr>
        <p:blipFill rotWithShape="1">
          <a:blip r:embed="rId3">
            <a:alphaModFix amt="0"/>
          </a:blip>
          <a:srcRect b="0" l="0" r="0" t="0"/>
          <a:stretch/>
        </p:blipFill>
        <p:spPr>
          <a:xfrm>
            <a:off x="15" y="8"/>
            <a:ext cx="9143985" cy="5143492"/>
          </a:xfrm>
          <a:prstGeom prst="rect">
            <a:avLst/>
          </a:prstGeom>
          <a:noFill/>
          <a:ln cap="flat" cmpd="sng" w="9525">
            <a:solidFill>
              <a:srgbClr val="FFFF00"/>
            </a:solidFill>
            <a:prstDash val="solid"/>
            <a:round/>
            <a:headEnd len="sm" w="sm" type="none"/>
            <a:tailEnd len="sm" w="sm" type="none"/>
          </a:ln>
        </p:spPr>
      </p:pic>
      <p:cxnSp>
        <p:nvCxnSpPr>
          <p:cNvPr id="422" name="Google Shape;422;p23"/>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423" name="Google Shape;423;p23"/>
          <p:cNvSpPr txBox="1"/>
          <p:nvPr/>
        </p:nvSpPr>
        <p:spPr>
          <a:xfrm>
            <a:off x="6883975" y="181850"/>
            <a:ext cx="2195100" cy="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424" name="Google Shape;424;p23"/>
          <p:cNvPicPr preferRelativeResize="0"/>
          <p:nvPr/>
        </p:nvPicPr>
        <p:blipFill>
          <a:blip r:embed="rId4">
            <a:alphaModFix/>
          </a:blip>
          <a:stretch>
            <a:fillRect/>
          </a:stretch>
        </p:blipFill>
        <p:spPr>
          <a:xfrm>
            <a:off x="8234800" y="0"/>
            <a:ext cx="909200" cy="909200"/>
          </a:xfrm>
          <a:prstGeom prst="rect">
            <a:avLst/>
          </a:prstGeom>
          <a:noFill/>
          <a:ln>
            <a:noFill/>
          </a:ln>
        </p:spPr>
      </p:pic>
      <p:pic>
        <p:nvPicPr>
          <p:cNvPr id="425" name="Google Shape;425;p23"/>
          <p:cNvPicPr preferRelativeResize="0"/>
          <p:nvPr/>
        </p:nvPicPr>
        <p:blipFill rotWithShape="1">
          <a:blip r:embed="rId5">
            <a:alphaModFix/>
          </a:blip>
          <a:srcRect b="10108" l="25922" r="4468" t="22858"/>
          <a:stretch/>
        </p:blipFill>
        <p:spPr>
          <a:xfrm>
            <a:off x="582675" y="909200"/>
            <a:ext cx="7705925" cy="4174025"/>
          </a:xfrm>
          <a:prstGeom prst="rect">
            <a:avLst/>
          </a:prstGeom>
          <a:noFill/>
          <a:ln>
            <a:noFill/>
          </a:ln>
        </p:spPr>
      </p:pic>
      <p:sp>
        <p:nvSpPr>
          <p:cNvPr id="426" name="Google Shape;426;p23"/>
          <p:cNvSpPr txBox="1"/>
          <p:nvPr/>
        </p:nvSpPr>
        <p:spPr>
          <a:xfrm>
            <a:off x="289125" y="136950"/>
            <a:ext cx="77073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Nunito"/>
                <a:ea typeface="Nunito"/>
                <a:cs typeface="Nunito"/>
                <a:sym typeface="Nunito"/>
              </a:rPr>
              <a:t>Real Time Mesoscale Analysis :</a:t>
            </a:r>
            <a:endParaRPr b="1" sz="3700">
              <a:solidFill>
                <a:schemeClr val="lt1"/>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pic>
        <p:nvPicPr>
          <p:cNvPr descr="night sky with mountains far away on the horizon" id="432" name="Google Shape;432;p24"/>
          <p:cNvPicPr preferRelativeResize="0"/>
          <p:nvPr/>
        </p:nvPicPr>
        <p:blipFill rotWithShape="1">
          <a:blip r:embed="rId3">
            <a:alphaModFix amt="0"/>
          </a:blip>
          <a:srcRect b="0" l="0" r="0" t="0"/>
          <a:stretch/>
        </p:blipFill>
        <p:spPr>
          <a:xfrm>
            <a:off x="15" y="8"/>
            <a:ext cx="9143985" cy="5143492"/>
          </a:xfrm>
          <a:prstGeom prst="rect">
            <a:avLst/>
          </a:prstGeom>
          <a:noFill/>
          <a:ln cap="flat" cmpd="sng" w="9525">
            <a:solidFill>
              <a:srgbClr val="FFFF00"/>
            </a:solidFill>
            <a:prstDash val="solid"/>
            <a:round/>
            <a:headEnd len="sm" w="sm" type="none"/>
            <a:tailEnd len="sm" w="sm" type="none"/>
          </a:ln>
        </p:spPr>
      </p:pic>
      <p:cxnSp>
        <p:nvCxnSpPr>
          <p:cNvPr id="433" name="Google Shape;433;p24"/>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434" name="Google Shape;434;p24"/>
          <p:cNvSpPr txBox="1"/>
          <p:nvPr/>
        </p:nvSpPr>
        <p:spPr>
          <a:xfrm>
            <a:off x="6883975" y="181850"/>
            <a:ext cx="219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435" name="Google Shape;435;p24"/>
          <p:cNvPicPr preferRelativeResize="0"/>
          <p:nvPr/>
        </p:nvPicPr>
        <p:blipFill>
          <a:blip r:embed="rId4">
            <a:alphaModFix/>
          </a:blip>
          <a:stretch>
            <a:fillRect/>
          </a:stretch>
        </p:blipFill>
        <p:spPr>
          <a:xfrm>
            <a:off x="8234800" y="0"/>
            <a:ext cx="909200" cy="909200"/>
          </a:xfrm>
          <a:prstGeom prst="rect">
            <a:avLst/>
          </a:prstGeom>
          <a:noFill/>
          <a:ln>
            <a:noFill/>
          </a:ln>
        </p:spPr>
      </p:pic>
      <p:pic>
        <p:nvPicPr>
          <p:cNvPr id="436" name="Google Shape;436;p24"/>
          <p:cNvPicPr preferRelativeResize="0"/>
          <p:nvPr/>
        </p:nvPicPr>
        <p:blipFill rotWithShape="1">
          <a:blip r:embed="rId5">
            <a:alphaModFix/>
          </a:blip>
          <a:srcRect b="5278" l="0" r="0" t="10261"/>
          <a:stretch/>
        </p:blipFill>
        <p:spPr>
          <a:xfrm>
            <a:off x="104838" y="818300"/>
            <a:ext cx="8934326" cy="4244824"/>
          </a:xfrm>
          <a:prstGeom prst="rect">
            <a:avLst/>
          </a:prstGeom>
          <a:noFill/>
          <a:ln>
            <a:noFill/>
          </a:ln>
        </p:spPr>
      </p:pic>
      <p:sp>
        <p:nvSpPr>
          <p:cNvPr id="437" name="Google Shape;437;p24"/>
          <p:cNvSpPr txBox="1"/>
          <p:nvPr/>
        </p:nvSpPr>
        <p:spPr>
          <a:xfrm>
            <a:off x="289125" y="136950"/>
            <a:ext cx="77073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Nunito"/>
                <a:ea typeface="Nunito"/>
                <a:cs typeface="Nunito"/>
                <a:sym typeface="Nunito"/>
              </a:rPr>
              <a:t>Web Application Demo :</a:t>
            </a:r>
            <a:endParaRPr b="1" sz="3700">
              <a:solidFill>
                <a:schemeClr val="lt1"/>
              </a:solidFill>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pic>
        <p:nvPicPr>
          <p:cNvPr descr="night sky with mountains far away on the horizon" id="443" name="Google Shape;443;p25"/>
          <p:cNvPicPr preferRelativeResize="0"/>
          <p:nvPr/>
        </p:nvPicPr>
        <p:blipFill rotWithShape="1">
          <a:blip r:embed="rId3">
            <a:alphaModFix amt="0"/>
          </a:blip>
          <a:srcRect b="0" l="0" r="0" t="0"/>
          <a:stretch/>
        </p:blipFill>
        <p:spPr>
          <a:xfrm>
            <a:off x="15" y="8"/>
            <a:ext cx="9143985" cy="5143492"/>
          </a:xfrm>
          <a:prstGeom prst="rect">
            <a:avLst/>
          </a:prstGeom>
          <a:noFill/>
          <a:ln cap="flat" cmpd="sng" w="9525">
            <a:solidFill>
              <a:srgbClr val="FFFF00"/>
            </a:solidFill>
            <a:prstDash val="solid"/>
            <a:round/>
            <a:headEnd len="sm" w="sm" type="none"/>
            <a:tailEnd len="sm" w="sm" type="none"/>
          </a:ln>
        </p:spPr>
      </p:pic>
      <p:cxnSp>
        <p:nvCxnSpPr>
          <p:cNvPr id="444" name="Google Shape;444;p25"/>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445" name="Google Shape;445;p25"/>
          <p:cNvSpPr txBox="1"/>
          <p:nvPr/>
        </p:nvSpPr>
        <p:spPr>
          <a:xfrm>
            <a:off x="6883975" y="181850"/>
            <a:ext cx="2195100" cy="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446" name="Google Shape;446;p25"/>
          <p:cNvPicPr preferRelativeResize="0"/>
          <p:nvPr/>
        </p:nvPicPr>
        <p:blipFill>
          <a:blip r:embed="rId4">
            <a:alphaModFix/>
          </a:blip>
          <a:stretch>
            <a:fillRect/>
          </a:stretch>
        </p:blipFill>
        <p:spPr>
          <a:xfrm>
            <a:off x="8234800" y="0"/>
            <a:ext cx="909200" cy="909200"/>
          </a:xfrm>
          <a:prstGeom prst="rect">
            <a:avLst/>
          </a:prstGeom>
          <a:noFill/>
          <a:ln>
            <a:noFill/>
          </a:ln>
        </p:spPr>
      </p:pic>
      <p:pic>
        <p:nvPicPr>
          <p:cNvPr id="447" name="Google Shape;447;p25"/>
          <p:cNvPicPr preferRelativeResize="0"/>
          <p:nvPr/>
        </p:nvPicPr>
        <p:blipFill rotWithShape="1">
          <a:blip r:embed="rId5">
            <a:alphaModFix/>
          </a:blip>
          <a:srcRect b="4287" l="0" r="0" t="11138"/>
          <a:stretch/>
        </p:blipFill>
        <p:spPr>
          <a:xfrm>
            <a:off x="0" y="793625"/>
            <a:ext cx="9144000" cy="4349876"/>
          </a:xfrm>
          <a:prstGeom prst="rect">
            <a:avLst/>
          </a:prstGeom>
          <a:noFill/>
          <a:ln>
            <a:noFill/>
          </a:ln>
        </p:spPr>
      </p:pic>
      <p:sp>
        <p:nvSpPr>
          <p:cNvPr id="448" name="Google Shape;448;p25"/>
          <p:cNvSpPr txBox="1"/>
          <p:nvPr/>
        </p:nvSpPr>
        <p:spPr>
          <a:xfrm>
            <a:off x="289125" y="136950"/>
            <a:ext cx="77073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Nunito"/>
                <a:ea typeface="Nunito"/>
                <a:cs typeface="Nunito"/>
                <a:sym typeface="Nunito"/>
              </a:rPr>
              <a:t>Web Application Demo :</a:t>
            </a:r>
            <a:endParaRPr b="1" sz="3700">
              <a:solidFill>
                <a:schemeClr val="lt1"/>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pic>
        <p:nvPicPr>
          <p:cNvPr descr="night sky with mountains far away on the horizon" id="454" name="Google Shape;454;p26"/>
          <p:cNvPicPr preferRelativeResize="0"/>
          <p:nvPr/>
        </p:nvPicPr>
        <p:blipFill rotWithShape="1">
          <a:blip r:embed="rId3">
            <a:alphaModFix amt="0"/>
          </a:blip>
          <a:srcRect b="0" l="0" r="0" t="0"/>
          <a:stretch/>
        </p:blipFill>
        <p:spPr>
          <a:xfrm>
            <a:off x="-13047" y="-76067"/>
            <a:ext cx="9143985" cy="5143492"/>
          </a:xfrm>
          <a:prstGeom prst="rect">
            <a:avLst/>
          </a:prstGeom>
          <a:noFill/>
          <a:ln cap="flat" cmpd="sng" w="9525">
            <a:solidFill>
              <a:srgbClr val="FFFF00"/>
            </a:solidFill>
            <a:prstDash val="solid"/>
            <a:round/>
            <a:headEnd len="sm" w="sm" type="none"/>
            <a:tailEnd len="sm" w="sm" type="none"/>
          </a:ln>
        </p:spPr>
      </p:pic>
      <p:cxnSp>
        <p:nvCxnSpPr>
          <p:cNvPr id="455" name="Google Shape;455;p26"/>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pic>
        <p:nvPicPr>
          <p:cNvPr id="456" name="Google Shape;456;p26"/>
          <p:cNvPicPr preferRelativeResize="0"/>
          <p:nvPr/>
        </p:nvPicPr>
        <p:blipFill>
          <a:blip r:embed="rId4">
            <a:alphaModFix/>
          </a:blip>
          <a:stretch>
            <a:fillRect/>
          </a:stretch>
        </p:blipFill>
        <p:spPr>
          <a:xfrm>
            <a:off x="8234800" y="0"/>
            <a:ext cx="909200" cy="909200"/>
          </a:xfrm>
          <a:prstGeom prst="rect">
            <a:avLst/>
          </a:prstGeom>
          <a:noFill/>
          <a:ln>
            <a:noFill/>
          </a:ln>
        </p:spPr>
      </p:pic>
      <p:sp>
        <p:nvSpPr>
          <p:cNvPr id="457" name="Google Shape;457;p26"/>
          <p:cNvSpPr txBox="1"/>
          <p:nvPr/>
        </p:nvSpPr>
        <p:spPr>
          <a:xfrm>
            <a:off x="745650" y="116050"/>
            <a:ext cx="74484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Calibri"/>
                <a:ea typeface="Calibri"/>
                <a:cs typeface="Calibri"/>
                <a:sym typeface="Calibri"/>
              </a:rPr>
              <a:t>Our Team:</a:t>
            </a:r>
            <a:endParaRPr b="1" sz="3200">
              <a:solidFill>
                <a:schemeClr val="lt1"/>
              </a:solidFill>
              <a:latin typeface="Calibri"/>
              <a:ea typeface="Calibri"/>
              <a:cs typeface="Calibri"/>
              <a:sym typeface="Calibri"/>
            </a:endParaRPr>
          </a:p>
        </p:txBody>
      </p:sp>
      <p:graphicFrame>
        <p:nvGraphicFramePr>
          <p:cNvPr id="458" name="Google Shape;458;p26"/>
          <p:cNvGraphicFramePr/>
          <p:nvPr/>
        </p:nvGraphicFramePr>
        <p:xfrm>
          <a:off x="267725" y="818265"/>
          <a:ext cx="3000000" cy="3000000"/>
        </p:xfrm>
        <a:graphic>
          <a:graphicData uri="http://schemas.openxmlformats.org/drawingml/2006/table">
            <a:tbl>
              <a:tblPr>
                <a:noFill/>
                <a:tableStyleId>{C5FC2518-3272-4970-8297-F997F6F4E229}</a:tableStyleId>
              </a:tblPr>
              <a:tblGrid>
                <a:gridCol w="2393100"/>
                <a:gridCol w="3261400"/>
                <a:gridCol w="3102225"/>
              </a:tblGrid>
              <a:tr h="431300">
                <a:tc>
                  <a:txBody>
                    <a:bodyPr/>
                    <a:lstStyle/>
                    <a:p>
                      <a:pPr indent="0" lvl="0" marL="0" rtl="0" algn="ctr">
                        <a:spcBef>
                          <a:spcPts val="0"/>
                        </a:spcBef>
                        <a:spcAft>
                          <a:spcPts val="0"/>
                        </a:spcAft>
                        <a:buNone/>
                      </a:pPr>
                      <a:r>
                        <a:rPr b="1" lang="en-GB" sz="1600">
                          <a:solidFill>
                            <a:schemeClr val="lt1"/>
                          </a:solidFill>
                        </a:rPr>
                        <a:t>NAME</a:t>
                      </a:r>
                      <a:endParaRPr b="1" sz="1600">
                        <a:solidFill>
                          <a:schemeClr val="lt1"/>
                        </a:solidFill>
                      </a:endParaRPr>
                    </a:p>
                  </a:txBody>
                  <a:tcPr marT="91425" marB="91425" marR="91425" marL="91425"/>
                </a:tc>
                <a:tc>
                  <a:txBody>
                    <a:bodyPr/>
                    <a:lstStyle/>
                    <a:p>
                      <a:pPr indent="0" lvl="0" marL="0" rtl="0" algn="ctr">
                        <a:spcBef>
                          <a:spcPts val="0"/>
                        </a:spcBef>
                        <a:spcAft>
                          <a:spcPts val="0"/>
                        </a:spcAft>
                        <a:buNone/>
                      </a:pPr>
                      <a:r>
                        <a:rPr b="1" lang="en-GB" sz="1600">
                          <a:solidFill>
                            <a:schemeClr val="lt1"/>
                          </a:solidFill>
                        </a:rPr>
                        <a:t>E-mail Id</a:t>
                      </a:r>
                      <a:endParaRPr b="1" sz="1600">
                        <a:solidFill>
                          <a:schemeClr val="lt1"/>
                        </a:solidFill>
                      </a:endParaRPr>
                    </a:p>
                  </a:txBody>
                  <a:tcPr marT="91425" marB="91425" marR="91425" marL="91425"/>
                </a:tc>
                <a:tc>
                  <a:txBody>
                    <a:bodyPr/>
                    <a:lstStyle/>
                    <a:p>
                      <a:pPr indent="0" lvl="0" marL="0" rtl="0" algn="ctr">
                        <a:spcBef>
                          <a:spcPts val="0"/>
                        </a:spcBef>
                        <a:spcAft>
                          <a:spcPts val="0"/>
                        </a:spcAft>
                        <a:buNone/>
                      </a:pPr>
                      <a:r>
                        <a:rPr b="1" lang="en-GB" sz="1600">
                          <a:solidFill>
                            <a:schemeClr val="lt1"/>
                          </a:solidFill>
                        </a:rPr>
                        <a:t>Contact</a:t>
                      </a:r>
                      <a:endParaRPr b="1" sz="1600">
                        <a:solidFill>
                          <a:schemeClr val="lt1"/>
                        </a:solidFill>
                      </a:endParaRPr>
                    </a:p>
                  </a:txBody>
                  <a:tcPr marT="91425" marB="91425" marR="91425" marL="91425"/>
                </a:tc>
              </a:tr>
              <a:tr h="400500">
                <a:tc>
                  <a:txBody>
                    <a:bodyPr/>
                    <a:lstStyle/>
                    <a:p>
                      <a:pPr indent="0" lvl="0" marL="0" rtl="0" algn="ctr">
                        <a:spcBef>
                          <a:spcPts val="0"/>
                        </a:spcBef>
                        <a:spcAft>
                          <a:spcPts val="0"/>
                        </a:spcAft>
                        <a:buNone/>
                      </a:pPr>
                      <a:r>
                        <a:rPr lang="en-GB">
                          <a:solidFill>
                            <a:schemeClr val="lt1"/>
                          </a:solidFill>
                        </a:rPr>
                        <a:t>SRIJANI DAS</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srijani.das989@gmail.com</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7980898407</a:t>
                      </a:r>
                      <a:endParaRPr>
                        <a:solidFill>
                          <a:schemeClr val="lt1"/>
                        </a:solidFill>
                      </a:endParaRPr>
                    </a:p>
                  </a:txBody>
                  <a:tcPr marT="91425" marB="91425" marR="91425" marL="91425"/>
                </a:tc>
              </a:tr>
              <a:tr h="400500">
                <a:tc>
                  <a:txBody>
                    <a:bodyPr/>
                    <a:lstStyle/>
                    <a:p>
                      <a:pPr indent="0" lvl="0" marL="0" rtl="0" algn="ctr">
                        <a:spcBef>
                          <a:spcPts val="0"/>
                        </a:spcBef>
                        <a:spcAft>
                          <a:spcPts val="0"/>
                        </a:spcAft>
                        <a:buNone/>
                      </a:pPr>
                      <a:r>
                        <a:rPr lang="en-GB">
                          <a:solidFill>
                            <a:schemeClr val="lt1"/>
                          </a:solidFill>
                        </a:rPr>
                        <a:t>FARHAN HAI KHAN</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njrfarhandasilva10@gmail.com</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7464027555</a:t>
                      </a:r>
                      <a:endParaRPr>
                        <a:solidFill>
                          <a:schemeClr val="lt1"/>
                        </a:solidFill>
                      </a:endParaRPr>
                    </a:p>
                  </a:txBody>
                  <a:tcPr marT="91425" marB="91425" marR="91425" marL="91425"/>
                </a:tc>
              </a:tr>
              <a:tr h="400500">
                <a:tc>
                  <a:txBody>
                    <a:bodyPr/>
                    <a:lstStyle/>
                    <a:p>
                      <a:pPr indent="0" lvl="0" marL="0" rtl="0" algn="ctr">
                        <a:spcBef>
                          <a:spcPts val="0"/>
                        </a:spcBef>
                        <a:spcAft>
                          <a:spcPts val="0"/>
                        </a:spcAft>
                        <a:buNone/>
                      </a:pPr>
                      <a:r>
                        <a:rPr lang="en-GB">
                          <a:solidFill>
                            <a:schemeClr val="lt1"/>
                          </a:solidFill>
                        </a:rPr>
                        <a:t>HADEEQA NISHAT</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nhadeeqa@gmail.com</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7992401254</a:t>
                      </a:r>
                      <a:endParaRPr>
                        <a:solidFill>
                          <a:schemeClr val="lt1"/>
                        </a:solidFill>
                      </a:endParaRPr>
                    </a:p>
                  </a:txBody>
                  <a:tcPr marT="91425" marB="91425" marR="91425" marL="91425"/>
                </a:tc>
              </a:tr>
              <a:tr h="400500">
                <a:tc>
                  <a:txBody>
                    <a:bodyPr/>
                    <a:lstStyle/>
                    <a:p>
                      <a:pPr indent="0" lvl="0" marL="0" rtl="0" algn="ctr">
                        <a:spcBef>
                          <a:spcPts val="0"/>
                        </a:spcBef>
                        <a:spcAft>
                          <a:spcPts val="0"/>
                        </a:spcAft>
                        <a:buNone/>
                      </a:pPr>
                      <a:r>
                        <a:rPr lang="en-GB">
                          <a:solidFill>
                            <a:schemeClr val="lt1"/>
                          </a:solidFill>
                        </a:rPr>
                        <a:t>SAYANTI DUTTA</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sayantidutta.dgp@gmail.com</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7699742314</a:t>
                      </a:r>
                      <a:endParaRPr>
                        <a:solidFill>
                          <a:schemeClr val="lt1"/>
                        </a:solidFill>
                      </a:endParaRPr>
                    </a:p>
                  </a:txBody>
                  <a:tcPr marT="91425" marB="91425" marR="91425" marL="91425"/>
                </a:tc>
              </a:tr>
              <a:tr h="400500">
                <a:tc>
                  <a:txBody>
                    <a:bodyPr/>
                    <a:lstStyle/>
                    <a:p>
                      <a:pPr indent="0" lvl="0" marL="0" rtl="0" algn="ctr">
                        <a:spcBef>
                          <a:spcPts val="0"/>
                        </a:spcBef>
                        <a:spcAft>
                          <a:spcPts val="0"/>
                        </a:spcAft>
                        <a:buNone/>
                      </a:pPr>
                      <a:r>
                        <a:rPr lang="en-GB">
                          <a:solidFill>
                            <a:schemeClr val="lt1"/>
                          </a:solidFill>
                        </a:rPr>
                        <a:t>ARBHIJAY SAHA</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arbhijaysaha.net@gmail.com</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7319560074</a:t>
                      </a:r>
                      <a:endParaRPr>
                        <a:solidFill>
                          <a:schemeClr val="lt1"/>
                        </a:solidFill>
                      </a:endParaRPr>
                    </a:p>
                  </a:txBody>
                  <a:tcPr marT="91425" marB="91425" marR="91425" marL="91425"/>
                </a:tc>
              </a:tr>
            </a:tbl>
          </a:graphicData>
        </a:graphic>
      </p:graphicFrame>
      <p:pic>
        <p:nvPicPr>
          <p:cNvPr id="459" name="Google Shape;459;p26"/>
          <p:cNvPicPr preferRelativeResize="0"/>
          <p:nvPr/>
        </p:nvPicPr>
        <p:blipFill>
          <a:blip r:embed="rId5">
            <a:alphaModFix/>
          </a:blip>
          <a:stretch>
            <a:fillRect/>
          </a:stretch>
        </p:blipFill>
        <p:spPr>
          <a:xfrm>
            <a:off x="3932025" y="3373150"/>
            <a:ext cx="1652800" cy="1660387"/>
          </a:xfrm>
          <a:prstGeom prst="rect">
            <a:avLst/>
          </a:prstGeom>
          <a:noFill/>
          <a:ln cap="flat" cmpd="sng" w="9525">
            <a:solidFill>
              <a:srgbClr val="FFFF00"/>
            </a:solidFill>
            <a:prstDash val="solid"/>
            <a:round/>
            <a:headEnd len="sm" w="sm" type="none"/>
            <a:tailEnd len="sm" w="sm" type="none"/>
          </a:ln>
        </p:spPr>
      </p:pic>
      <p:pic>
        <p:nvPicPr>
          <p:cNvPr id="460" name="Google Shape;460;p26"/>
          <p:cNvPicPr preferRelativeResize="0"/>
          <p:nvPr/>
        </p:nvPicPr>
        <p:blipFill rotWithShape="1">
          <a:blip r:embed="rId6">
            <a:alphaModFix/>
          </a:blip>
          <a:srcRect b="0" l="0" r="0" t="12056"/>
          <a:stretch/>
        </p:blipFill>
        <p:spPr>
          <a:xfrm>
            <a:off x="5728475" y="3371175"/>
            <a:ext cx="1499525" cy="1664326"/>
          </a:xfrm>
          <a:prstGeom prst="rect">
            <a:avLst/>
          </a:prstGeom>
          <a:noFill/>
          <a:ln cap="flat" cmpd="sng" w="9525">
            <a:solidFill>
              <a:srgbClr val="FFFF00"/>
            </a:solidFill>
            <a:prstDash val="solid"/>
            <a:round/>
            <a:headEnd len="sm" w="sm" type="none"/>
            <a:tailEnd len="sm" w="sm" type="none"/>
          </a:ln>
        </p:spPr>
      </p:pic>
      <p:pic>
        <p:nvPicPr>
          <p:cNvPr id="461" name="Google Shape;461;p26"/>
          <p:cNvPicPr preferRelativeResize="0"/>
          <p:nvPr/>
        </p:nvPicPr>
        <p:blipFill>
          <a:blip r:embed="rId7">
            <a:alphaModFix/>
          </a:blip>
          <a:stretch>
            <a:fillRect/>
          </a:stretch>
        </p:blipFill>
        <p:spPr>
          <a:xfrm>
            <a:off x="267725" y="3352225"/>
            <a:ext cx="1690451" cy="1702224"/>
          </a:xfrm>
          <a:prstGeom prst="rect">
            <a:avLst/>
          </a:prstGeom>
          <a:noFill/>
          <a:ln cap="flat" cmpd="sng" w="9525">
            <a:solidFill>
              <a:srgbClr val="FFFF00"/>
            </a:solidFill>
            <a:prstDash val="solid"/>
            <a:round/>
            <a:headEnd len="sm" w="sm" type="none"/>
            <a:tailEnd len="sm" w="sm" type="none"/>
          </a:ln>
        </p:spPr>
      </p:pic>
      <p:pic>
        <p:nvPicPr>
          <p:cNvPr id="462" name="Google Shape;462;p26"/>
          <p:cNvPicPr preferRelativeResize="0"/>
          <p:nvPr/>
        </p:nvPicPr>
        <p:blipFill rotWithShape="1">
          <a:blip r:embed="rId8">
            <a:alphaModFix/>
          </a:blip>
          <a:srcRect b="35296" l="0" r="0" t="0"/>
          <a:stretch/>
        </p:blipFill>
        <p:spPr>
          <a:xfrm>
            <a:off x="2030000" y="3326925"/>
            <a:ext cx="1753113" cy="1702224"/>
          </a:xfrm>
          <a:prstGeom prst="rect">
            <a:avLst/>
          </a:prstGeom>
          <a:noFill/>
          <a:ln cap="flat" cmpd="sng" w="9525">
            <a:solidFill>
              <a:srgbClr val="FFFF00"/>
            </a:solidFill>
            <a:prstDash val="solid"/>
            <a:round/>
            <a:headEnd len="sm" w="sm" type="none"/>
            <a:tailEnd len="sm" w="sm" type="none"/>
          </a:ln>
        </p:spPr>
      </p:pic>
      <p:pic>
        <p:nvPicPr>
          <p:cNvPr id="463" name="Google Shape;463;p26"/>
          <p:cNvPicPr preferRelativeResize="0"/>
          <p:nvPr/>
        </p:nvPicPr>
        <p:blipFill rotWithShape="1">
          <a:blip r:embed="rId9">
            <a:alphaModFix/>
          </a:blip>
          <a:srcRect b="19523" l="9057" r="9780" t="0"/>
          <a:stretch/>
        </p:blipFill>
        <p:spPr>
          <a:xfrm>
            <a:off x="7371650" y="3358613"/>
            <a:ext cx="1652799" cy="1638845"/>
          </a:xfrm>
          <a:prstGeom prst="rect">
            <a:avLst/>
          </a:prstGeom>
          <a:noFill/>
          <a:ln cap="flat" cmpd="sng" w="9525">
            <a:solidFill>
              <a:srgbClr val="FFFF00"/>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pic>
        <p:nvPicPr>
          <p:cNvPr descr="light spots" id="469" name="Google Shape;469;p27"/>
          <p:cNvPicPr preferRelativeResize="0"/>
          <p:nvPr/>
        </p:nvPicPr>
        <p:blipFill rotWithShape="1">
          <a:blip r:embed="rId3">
            <a:alphaModFix amt="20000"/>
          </a:blip>
          <a:srcRect b="0" l="0" r="0" t="0"/>
          <a:stretch/>
        </p:blipFill>
        <p:spPr>
          <a:xfrm>
            <a:off x="15" y="8"/>
            <a:ext cx="9143985" cy="5143493"/>
          </a:xfrm>
          <a:prstGeom prst="rect">
            <a:avLst/>
          </a:prstGeom>
          <a:noFill/>
          <a:ln>
            <a:noFill/>
          </a:ln>
        </p:spPr>
      </p:pic>
      <p:sp>
        <p:nvSpPr>
          <p:cNvPr id="470" name="Google Shape;470;p27"/>
          <p:cNvSpPr txBox="1"/>
          <p:nvPr/>
        </p:nvSpPr>
        <p:spPr>
          <a:xfrm>
            <a:off x="3213300" y="2168650"/>
            <a:ext cx="4825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300">
                <a:solidFill>
                  <a:schemeClr val="lt1"/>
                </a:solidFill>
                <a:latin typeface="Nunito"/>
                <a:ea typeface="Nunito"/>
                <a:cs typeface="Nunito"/>
                <a:sym typeface="Nunito"/>
              </a:rPr>
              <a:t>Thank You!</a:t>
            </a:r>
            <a:endParaRPr sz="4000">
              <a:solidFill>
                <a:schemeClr val="lt1"/>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cxnSp>
        <p:nvCxnSpPr>
          <p:cNvPr id="289" name="Google Shape;289;p14"/>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pic>
        <p:nvPicPr>
          <p:cNvPr id="290" name="Google Shape;290;p14"/>
          <p:cNvPicPr preferRelativeResize="0"/>
          <p:nvPr/>
        </p:nvPicPr>
        <p:blipFill>
          <a:blip r:embed="rId3">
            <a:alphaModFix/>
          </a:blip>
          <a:stretch>
            <a:fillRect/>
          </a:stretch>
        </p:blipFill>
        <p:spPr>
          <a:xfrm>
            <a:off x="8234800" y="0"/>
            <a:ext cx="909200" cy="909200"/>
          </a:xfrm>
          <a:prstGeom prst="rect">
            <a:avLst/>
          </a:prstGeom>
          <a:noFill/>
          <a:ln>
            <a:noFill/>
          </a:ln>
        </p:spPr>
      </p:pic>
      <p:sp>
        <p:nvSpPr>
          <p:cNvPr id="291" name="Google Shape;291;p14"/>
          <p:cNvSpPr txBox="1"/>
          <p:nvPr/>
        </p:nvSpPr>
        <p:spPr>
          <a:xfrm>
            <a:off x="369275" y="116050"/>
            <a:ext cx="76722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3200">
                <a:solidFill>
                  <a:schemeClr val="lt1"/>
                </a:solidFill>
                <a:latin typeface="Calibri"/>
                <a:ea typeface="Calibri"/>
                <a:cs typeface="Calibri"/>
                <a:sym typeface="Calibri"/>
              </a:rPr>
              <a:t>Problem Statement</a:t>
            </a:r>
            <a:endParaRPr sz="3800">
              <a:solidFill>
                <a:schemeClr val="lt1"/>
              </a:solidFill>
              <a:latin typeface="Calibri"/>
              <a:ea typeface="Calibri"/>
              <a:cs typeface="Calibri"/>
              <a:sym typeface="Calibri"/>
            </a:endParaRPr>
          </a:p>
        </p:txBody>
      </p:sp>
      <p:pic>
        <p:nvPicPr>
          <p:cNvPr id="292" name="Google Shape;292;p14"/>
          <p:cNvPicPr preferRelativeResize="0"/>
          <p:nvPr/>
        </p:nvPicPr>
        <p:blipFill rotWithShape="1">
          <a:blip r:embed="rId4">
            <a:alphaModFix/>
          </a:blip>
          <a:srcRect b="0" l="44862" r="10850" t="0"/>
          <a:stretch/>
        </p:blipFill>
        <p:spPr>
          <a:xfrm>
            <a:off x="0" y="779575"/>
            <a:ext cx="9143997" cy="4381075"/>
          </a:xfrm>
          <a:prstGeom prst="rect">
            <a:avLst/>
          </a:prstGeom>
          <a:noFill/>
          <a:ln>
            <a:noFill/>
          </a:ln>
        </p:spPr>
      </p:pic>
      <p:sp>
        <p:nvSpPr>
          <p:cNvPr id="293" name="Google Shape;293;p14"/>
          <p:cNvSpPr txBox="1"/>
          <p:nvPr/>
        </p:nvSpPr>
        <p:spPr>
          <a:xfrm>
            <a:off x="578275" y="928275"/>
            <a:ext cx="8339100" cy="37404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1200"/>
              </a:spcBef>
              <a:spcAft>
                <a:spcPts val="0"/>
              </a:spcAft>
              <a:buClr>
                <a:schemeClr val="lt1"/>
              </a:buClr>
              <a:buSzPts val="1500"/>
              <a:buChar char="-"/>
            </a:pPr>
            <a:r>
              <a:rPr lang="en-GB" sz="1500">
                <a:solidFill>
                  <a:schemeClr val="lt1"/>
                </a:solidFill>
              </a:rPr>
              <a:t>Forest covers have been under threat for the past few years worldwide and there can be numerous undeniable reasons for it. The impacts of reduction in forest covers cannot be ignored any further. </a:t>
            </a:r>
            <a:endParaRPr sz="1500">
              <a:solidFill>
                <a:schemeClr val="lt1"/>
              </a:solidFill>
            </a:endParaRPr>
          </a:p>
          <a:p>
            <a:pPr indent="-323850" lvl="0" marL="457200" rtl="0" algn="l">
              <a:lnSpc>
                <a:spcPct val="115000"/>
              </a:lnSpc>
              <a:spcBef>
                <a:spcPts val="0"/>
              </a:spcBef>
              <a:spcAft>
                <a:spcPts val="0"/>
              </a:spcAft>
              <a:buClr>
                <a:schemeClr val="lt1"/>
              </a:buClr>
              <a:buSzPts val="1500"/>
              <a:buChar char="-"/>
            </a:pPr>
            <a:r>
              <a:rPr lang="en-GB" sz="1500">
                <a:solidFill>
                  <a:schemeClr val="lt1"/>
                </a:solidFill>
              </a:rPr>
              <a:t>Forest fires not only cause damage to the forest and its livelihood but also to the atmosphere releasing an abundance of harmful gases into the atmosphere which is harmful to human health. They ultimately lead to loss of property, crops, animals, resources and people. </a:t>
            </a:r>
            <a:endParaRPr sz="1500">
              <a:solidFill>
                <a:schemeClr val="lt1"/>
              </a:solidFill>
            </a:endParaRPr>
          </a:p>
          <a:p>
            <a:pPr indent="-323850" lvl="0" marL="457200" rtl="0" algn="l">
              <a:lnSpc>
                <a:spcPct val="115000"/>
              </a:lnSpc>
              <a:spcBef>
                <a:spcPts val="0"/>
              </a:spcBef>
              <a:spcAft>
                <a:spcPts val="0"/>
              </a:spcAft>
              <a:buClr>
                <a:schemeClr val="lt1"/>
              </a:buClr>
              <a:buSzPts val="1500"/>
              <a:buChar char="-"/>
            </a:pPr>
            <a:r>
              <a:rPr lang="en-GB" sz="1500">
                <a:solidFill>
                  <a:schemeClr val="lt1"/>
                </a:solidFill>
              </a:rPr>
              <a:t>Loss of vegetation further causes climate change, desertification, soil erosion, floods, increase in greenhouse gases in the atmosphere and also economic hardships to those small communities who are entirely dependent on the resources from forests.</a:t>
            </a:r>
            <a:endParaRPr sz="1500">
              <a:solidFill>
                <a:schemeClr val="lt1"/>
              </a:solidFill>
            </a:endParaRPr>
          </a:p>
          <a:p>
            <a:pPr indent="-323850" lvl="0" marL="457200" rtl="0" algn="l">
              <a:lnSpc>
                <a:spcPct val="115000"/>
              </a:lnSpc>
              <a:spcBef>
                <a:spcPts val="0"/>
              </a:spcBef>
              <a:spcAft>
                <a:spcPts val="0"/>
              </a:spcAft>
              <a:buClr>
                <a:schemeClr val="lt1"/>
              </a:buClr>
              <a:buSzPts val="1500"/>
              <a:buChar char="-"/>
            </a:pPr>
            <a:r>
              <a:rPr lang="en-GB" sz="1500">
                <a:solidFill>
                  <a:schemeClr val="lt1"/>
                </a:solidFill>
              </a:rPr>
              <a:t>The major problem with Forest Fires is that they are often detected too late and spread quickly.</a:t>
            </a:r>
            <a:endParaRPr sz="1500">
              <a:solidFill>
                <a:schemeClr val="lt1"/>
              </a:solidFill>
            </a:endParaRPr>
          </a:p>
          <a:p>
            <a:pPr indent="0" lvl="0" marL="0" rtl="0" algn="l">
              <a:spcBef>
                <a:spcPts val="1200"/>
              </a:spcBef>
              <a:spcAft>
                <a:spcPts val="0"/>
              </a:spcAft>
              <a:buNone/>
            </a:pPr>
            <a:r>
              <a:t/>
            </a:r>
            <a:endParaRPr>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pic>
        <p:nvPicPr>
          <p:cNvPr descr="night sky with mountains far away on the horizon" id="299" name="Google Shape;299;p15"/>
          <p:cNvPicPr preferRelativeResize="0"/>
          <p:nvPr/>
        </p:nvPicPr>
        <p:blipFill rotWithShape="1">
          <a:blip r:embed="rId3">
            <a:alphaModFix amt="0"/>
          </a:blip>
          <a:srcRect b="0" l="0" r="0" t="0"/>
          <a:stretch/>
        </p:blipFill>
        <p:spPr>
          <a:xfrm>
            <a:off x="-13047" y="8"/>
            <a:ext cx="9143985" cy="5143492"/>
          </a:xfrm>
          <a:prstGeom prst="rect">
            <a:avLst/>
          </a:prstGeom>
          <a:noFill/>
          <a:ln cap="flat" cmpd="sng" w="9525">
            <a:solidFill>
              <a:srgbClr val="FFFF00"/>
            </a:solidFill>
            <a:prstDash val="solid"/>
            <a:round/>
            <a:headEnd len="sm" w="sm" type="none"/>
            <a:tailEnd len="sm" w="sm" type="none"/>
          </a:ln>
        </p:spPr>
      </p:pic>
      <p:cxnSp>
        <p:nvCxnSpPr>
          <p:cNvPr id="300" name="Google Shape;300;p15"/>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301" name="Google Shape;301;p15"/>
          <p:cNvSpPr txBox="1"/>
          <p:nvPr/>
        </p:nvSpPr>
        <p:spPr>
          <a:xfrm>
            <a:off x="6883975" y="181850"/>
            <a:ext cx="2195100" cy="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302" name="Google Shape;302;p15"/>
          <p:cNvPicPr preferRelativeResize="0"/>
          <p:nvPr/>
        </p:nvPicPr>
        <p:blipFill>
          <a:blip r:embed="rId4">
            <a:alphaModFix/>
          </a:blip>
          <a:stretch>
            <a:fillRect/>
          </a:stretch>
        </p:blipFill>
        <p:spPr>
          <a:xfrm>
            <a:off x="8234800" y="0"/>
            <a:ext cx="909200" cy="909200"/>
          </a:xfrm>
          <a:prstGeom prst="rect">
            <a:avLst/>
          </a:prstGeom>
          <a:noFill/>
          <a:ln>
            <a:noFill/>
          </a:ln>
        </p:spPr>
      </p:pic>
      <p:sp>
        <p:nvSpPr>
          <p:cNvPr id="303" name="Google Shape;303;p15"/>
          <p:cNvSpPr txBox="1"/>
          <p:nvPr/>
        </p:nvSpPr>
        <p:spPr>
          <a:xfrm>
            <a:off x="989375" y="194350"/>
            <a:ext cx="68826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Calibri"/>
                <a:ea typeface="Calibri"/>
                <a:cs typeface="Calibri"/>
                <a:sym typeface="Calibri"/>
              </a:rPr>
              <a:t>The Proposed Solution….</a:t>
            </a:r>
            <a:endParaRPr b="1" sz="3200">
              <a:solidFill>
                <a:schemeClr val="lt1"/>
              </a:solidFill>
              <a:latin typeface="Calibri"/>
              <a:ea typeface="Calibri"/>
              <a:cs typeface="Calibri"/>
              <a:sym typeface="Calibri"/>
            </a:endParaRPr>
          </a:p>
        </p:txBody>
      </p:sp>
      <p:sp>
        <p:nvSpPr>
          <p:cNvPr id="304" name="Google Shape;304;p15"/>
          <p:cNvSpPr/>
          <p:nvPr/>
        </p:nvSpPr>
        <p:spPr>
          <a:xfrm>
            <a:off x="7220225" y="909200"/>
            <a:ext cx="1765200" cy="1457100"/>
          </a:xfrm>
          <a:prstGeom prst="flowChartMagneticTape">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txBox="1"/>
          <p:nvPr/>
        </p:nvSpPr>
        <p:spPr>
          <a:xfrm>
            <a:off x="7301075" y="1175288"/>
            <a:ext cx="16035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latin typeface="Calibri"/>
                <a:ea typeface="Calibri"/>
                <a:cs typeface="Calibri"/>
                <a:sym typeface="Calibri"/>
              </a:rPr>
              <a:t>No worries…</a:t>
            </a:r>
            <a:endParaRPr b="1" sz="1800">
              <a:latin typeface="Calibri"/>
              <a:ea typeface="Calibri"/>
              <a:cs typeface="Calibri"/>
              <a:sym typeface="Calibri"/>
            </a:endParaRPr>
          </a:p>
          <a:p>
            <a:pPr indent="0" lvl="0" marL="0" rtl="0" algn="l">
              <a:spcBef>
                <a:spcPts val="0"/>
              </a:spcBef>
              <a:spcAft>
                <a:spcPts val="0"/>
              </a:spcAft>
              <a:buNone/>
            </a:pPr>
            <a:r>
              <a:rPr b="1" lang="en-GB" sz="1800">
                <a:latin typeface="Calibri"/>
                <a:ea typeface="Calibri"/>
                <a:cs typeface="Calibri"/>
                <a:sym typeface="Calibri"/>
              </a:rPr>
              <a:t>We have got you covered..</a:t>
            </a:r>
            <a:endParaRPr b="1" sz="1800">
              <a:latin typeface="Calibri"/>
              <a:ea typeface="Calibri"/>
              <a:cs typeface="Calibri"/>
              <a:sym typeface="Calibri"/>
            </a:endParaRPr>
          </a:p>
        </p:txBody>
      </p:sp>
      <p:sp>
        <p:nvSpPr>
          <p:cNvPr id="306" name="Google Shape;306;p15"/>
          <p:cNvSpPr txBox="1"/>
          <p:nvPr/>
        </p:nvSpPr>
        <p:spPr>
          <a:xfrm>
            <a:off x="177950" y="1077775"/>
            <a:ext cx="4660500" cy="35280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1200"/>
              </a:spcBef>
              <a:spcAft>
                <a:spcPts val="0"/>
              </a:spcAft>
              <a:buClr>
                <a:schemeClr val="lt1"/>
              </a:buClr>
              <a:buSzPts val="2400"/>
              <a:buChar char="-"/>
            </a:pPr>
            <a:r>
              <a:rPr b="1" lang="en-GB" sz="2400">
                <a:solidFill>
                  <a:schemeClr val="lt1"/>
                </a:solidFill>
              </a:rPr>
              <a:t>Predict the Threat at an Early Stage </a:t>
            </a:r>
            <a:endParaRPr b="1" sz="2400">
              <a:solidFill>
                <a:schemeClr val="lt1"/>
              </a:solidFill>
            </a:endParaRPr>
          </a:p>
          <a:p>
            <a:pPr indent="-381000" lvl="0" marL="457200" rtl="0" algn="l">
              <a:lnSpc>
                <a:spcPct val="115000"/>
              </a:lnSpc>
              <a:spcBef>
                <a:spcPts val="0"/>
              </a:spcBef>
              <a:spcAft>
                <a:spcPts val="0"/>
              </a:spcAft>
              <a:buClr>
                <a:schemeClr val="lt1"/>
              </a:buClr>
              <a:buSzPts val="2400"/>
              <a:buChar char="-"/>
            </a:pPr>
            <a:r>
              <a:rPr b="1" lang="en-GB" sz="2400">
                <a:solidFill>
                  <a:schemeClr val="lt1"/>
                </a:solidFill>
              </a:rPr>
              <a:t>Real-Time Monitoring </a:t>
            </a:r>
            <a:endParaRPr b="1" sz="2400">
              <a:solidFill>
                <a:schemeClr val="lt1"/>
              </a:solidFill>
            </a:endParaRPr>
          </a:p>
          <a:p>
            <a:pPr indent="-381000" lvl="0" marL="457200" rtl="0" algn="l">
              <a:lnSpc>
                <a:spcPct val="115000"/>
              </a:lnSpc>
              <a:spcBef>
                <a:spcPts val="0"/>
              </a:spcBef>
              <a:spcAft>
                <a:spcPts val="0"/>
              </a:spcAft>
              <a:buClr>
                <a:schemeClr val="lt1"/>
              </a:buClr>
              <a:buSzPts val="2400"/>
              <a:buChar char="-"/>
            </a:pPr>
            <a:r>
              <a:rPr b="1" lang="en-GB" sz="2400">
                <a:solidFill>
                  <a:schemeClr val="lt1"/>
                </a:solidFill>
              </a:rPr>
              <a:t>Easy to use Web Application</a:t>
            </a:r>
            <a:endParaRPr b="1" sz="2400">
              <a:solidFill>
                <a:schemeClr val="lt1"/>
              </a:solidFill>
            </a:endParaRPr>
          </a:p>
          <a:p>
            <a:pPr indent="-381000" lvl="0" marL="457200" rtl="0" algn="l">
              <a:lnSpc>
                <a:spcPct val="115000"/>
              </a:lnSpc>
              <a:spcBef>
                <a:spcPts val="0"/>
              </a:spcBef>
              <a:spcAft>
                <a:spcPts val="0"/>
              </a:spcAft>
              <a:buClr>
                <a:schemeClr val="lt1"/>
              </a:buClr>
              <a:buSzPts val="2400"/>
              <a:buChar char="-"/>
            </a:pPr>
            <a:r>
              <a:rPr b="1" lang="en-GB" sz="2400">
                <a:solidFill>
                  <a:schemeClr val="lt1"/>
                </a:solidFill>
              </a:rPr>
              <a:t>Identification of Forest Fires with an Alarming Situation.</a:t>
            </a:r>
            <a:endParaRPr sz="2000">
              <a:latin typeface="Calibri"/>
              <a:ea typeface="Calibri"/>
              <a:cs typeface="Calibri"/>
              <a:sym typeface="Calibri"/>
            </a:endParaRPr>
          </a:p>
        </p:txBody>
      </p:sp>
      <p:pic>
        <p:nvPicPr>
          <p:cNvPr id="307" name="Google Shape;307;p15"/>
          <p:cNvPicPr preferRelativeResize="0"/>
          <p:nvPr/>
        </p:nvPicPr>
        <p:blipFill>
          <a:blip r:embed="rId5">
            <a:alphaModFix/>
          </a:blip>
          <a:stretch>
            <a:fillRect/>
          </a:stretch>
        </p:blipFill>
        <p:spPr>
          <a:xfrm>
            <a:off x="4659275" y="2404050"/>
            <a:ext cx="4326150" cy="2671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pic>
        <p:nvPicPr>
          <p:cNvPr descr="night sky with mountains far away on the horizon" id="313" name="Google Shape;313;p16"/>
          <p:cNvPicPr preferRelativeResize="0"/>
          <p:nvPr/>
        </p:nvPicPr>
        <p:blipFill rotWithShape="1">
          <a:blip r:embed="rId3">
            <a:alphaModFix amt="0"/>
          </a:blip>
          <a:srcRect b="0" l="0" r="0" t="0"/>
          <a:stretch/>
        </p:blipFill>
        <p:spPr>
          <a:xfrm>
            <a:off x="15" y="8"/>
            <a:ext cx="9143985" cy="5143492"/>
          </a:xfrm>
          <a:prstGeom prst="rect">
            <a:avLst/>
          </a:prstGeom>
          <a:noFill/>
          <a:ln cap="flat" cmpd="sng" w="9525">
            <a:solidFill>
              <a:srgbClr val="FFFF00"/>
            </a:solidFill>
            <a:prstDash val="solid"/>
            <a:round/>
            <a:headEnd len="sm" w="sm" type="none"/>
            <a:tailEnd len="sm" w="sm" type="none"/>
          </a:ln>
        </p:spPr>
      </p:pic>
      <p:cxnSp>
        <p:nvCxnSpPr>
          <p:cNvPr id="314" name="Google Shape;314;p16"/>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315" name="Google Shape;315;p16"/>
          <p:cNvSpPr txBox="1"/>
          <p:nvPr/>
        </p:nvSpPr>
        <p:spPr>
          <a:xfrm>
            <a:off x="6883975" y="181850"/>
            <a:ext cx="2195100" cy="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316" name="Google Shape;316;p16"/>
          <p:cNvPicPr preferRelativeResize="0"/>
          <p:nvPr/>
        </p:nvPicPr>
        <p:blipFill>
          <a:blip r:embed="rId4">
            <a:alphaModFix/>
          </a:blip>
          <a:stretch>
            <a:fillRect/>
          </a:stretch>
        </p:blipFill>
        <p:spPr>
          <a:xfrm>
            <a:off x="8234800" y="0"/>
            <a:ext cx="909200" cy="909200"/>
          </a:xfrm>
          <a:prstGeom prst="rect">
            <a:avLst/>
          </a:prstGeom>
          <a:noFill/>
          <a:ln>
            <a:noFill/>
          </a:ln>
        </p:spPr>
      </p:pic>
      <p:sp>
        <p:nvSpPr>
          <p:cNvPr id="317" name="Google Shape;317;p16"/>
          <p:cNvSpPr txBox="1"/>
          <p:nvPr/>
        </p:nvSpPr>
        <p:spPr>
          <a:xfrm>
            <a:off x="240125" y="141200"/>
            <a:ext cx="79947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Calibri"/>
                <a:ea typeface="Calibri"/>
                <a:cs typeface="Calibri"/>
                <a:sym typeface="Calibri"/>
              </a:rPr>
              <a:t>Project at a Glance:</a:t>
            </a:r>
            <a:endParaRPr b="1"/>
          </a:p>
        </p:txBody>
      </p:sp>
      <p:sp>
        <p:nvSpPr>
          <p:cNvPr id="318" name="Google Shape;318;p16"/>
          <p:cNvSpPr/>
          <p:nvPr/>
        </p:nvSpPr>
        <p:spPr>
          <a:xfrm>
            <a:off x="240125" y="1408763"/>
            <a:ext cx="4130400" cy="1464900"/>
          </a:xfrm>
          <a:prstGeom prst="foldedCorner">
            <a:avLst>
              <a:gd fmla="val 16667" name="adj"/>
            </a:avLst>
          </a:prstGeom>
          <a:solidFill>
            <a:srgbClr val="C9DAF8"/>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6"/>
          <p:cNvSpPr/>
          <p:nvPr/>
        </p:nvSpPr>
        <p:spPr>
          <a:xfrm>
            <a:off x="4698425" y="1389388"/>
            <a:ext cx="4130400" cy="1464900"/>
          </a:xfrm>
          <a:prstGeom prst="foldedCorner">
            <a:avLst>
              <a:gd fmla="val 16667" name="adj"/>
            </a:avLst>
          </a:prstGeom>
          <a:solidFill>
            <a:srgbClr val="C9DAF8"/>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a:off x="240125" y="3359625"/>
            <a:ext cx="4130400" cy="1464900"/>
          </a:xfrm>
          <a:prstGeom prst="foldedCorner">
            <a:avLst>
              <a:gd fmla="val 16667" name="adj"/>
            </a:avLst>
          </a:prstGeom>
          <a:solidFill>
            <a:srgbClr val="C9DAF8"/>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6"/>
          <p:cNvSpPr/>
          <p:nvPr/>
        </p:nvSpPr>
        <p:spPr>
          <a:xfrm>
            <a:off x="4698425" y="3334500"/>
            <a:ext cx="4130400" cy="1464900"/>
          </a:xfrm>
          <a:prstGeom prst="foldedCorner">
            <a:avLst>
              <a:gd fmla="val 16667" name="adj"/>
            </a:avLst>
          </a:prstGeom>
          <a:solidFill>
            <a:srgbClr val="C9DAF8"/>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2" name="Google Shape;322;p16"/>
          <p:cNvPicPr preferRelativeResize="0"/>
          <p:nvPr/>
        </p:nvPicPr>
        <p:blipFill rotWithShape="1">
          <a:blip r:embed="rId5">
            <a:alphaModFix/>
          </a:blip>
          <a:srcRect b="0" l="36845" r="12860" t="0"/>
          <a:stretch/>
        </p:blipFill>
        <p:spPr>
          <a:xfrm>
            <a:off x="240125" y="1408775"/>
            <a:ext cx="1104738" cy="1464900"/>
          </a:xfrm>
          <a:prstGeom prst="rect">
            <a:avLst/>
          </a:prstGeom>
          <a:noFill/>
          <a:ln>
            <a:noFill/>
          </a:ln>
        </p:spPr>
      </p:pic>
      <p:pic>
        <p:nvPicPr>
          <p:cNvPr id="323" name="Google Shape;323;p16"/>
          <p:cNvPicPr preferRelativeResize="0"/>
          <p:nvPr/>
        </p:nvPicPr>
        <p:blipFill rotWithShape="1">
          <a:blip r:embed="rId6">
            <a:alphaModFix/>
          </a:blip>
          <a:srcRect b="0" l="0" r="0" t="0"/>
          <a:stretch/>
        </p:blipFill>
        <p:spPr>
          <a:xfrm>
            <a:off x="4802325" y="1600715"/>
            <a:ext cx="1306750" cy="1081022"/>
          </a:xfrm>
          <a:prstGeom prst="rect">
            <a:avLst/>
          </a:prstGeom>
          <a:noFill/>
          <a:ln>
            <a:noFill/>
          </a:ln>
        </p:spPr>
      </p:pic>
      <p:pic>
        <p:nvPicPr>
          <p:cNvPr id="324" name="Google Shape;324;p16"/>
          <p:cNvPicPr preferRelativeResize="0"/>
          <p:nvPr/>
        </p:nvPicPr>
        <p:blipFill rotWithShape="1">
          <a:blip r:embed="rId7">
            <a:alphaModFix/>
          </a:blip>
          <a:srcRect b="0" l="0" r="0" t="0"/>
          <a:stretch/>
        </p:blipFill>
        <p:spPr>
          <a:xfrm>
            <a:off x="240125" y="3359625"/>
            <a:ext cx="1104749" cy="1440945"/>
          </a:xfrm>
          <a:prstGeom prst="rect">
            <a:avLst/>
          </a:prstGeom>
          <a:noFill/>
          <a:ln>
            <a:noFill/>
          </a:ln>
        </p:spPr>
      </p:pic>
      <p:sp>
        <p:nvSpPr>
          <p:cNvPr id="325" name="Google Shape;325;p16"/>
          <p:cNvSpPr txBox="1"/>
          <p:nvPr/>
        </p:nvSpPr>
        <p:spPr>
          <a:xfrm>
            <a:off x="1629950" y="1804163"/>
            <a:ext cx="21951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2000">
                <a:latin typeface="Calibri"/>
                <a:ea typeface="Calibri"/>
                <a:cs typeface="Calibri"/>
                <a:sym typeface="Calibri"/>
              </a:rPr>
              <a:t>User Friendly monitoring App</a:t>
            </a:r>
            <a:endParaRPr b="1" sz="2000">
              <a:latin typeface="Calibri"/>
              <a:ea typeface="Calibri"/>
              <a:cs typeface="Calibri"/>
              <a:sym typeface="Calibri"/>
            </a:endParaRPr>
          </a:p>
        </p:txBody>
      </p:sp>
      <p:sp>
        <p:nvSpPr>
          <p:cNvPr id="326" name="Google Shape;326;p16"/>
          <p:cNvSpPr txBox="1"/>
          <p:nvPr/>
        </p:nvSpPr>
        <p:spPr>
          <a:xfrm>
            <a:off x="1493450" y="3590425"/>
            <a:ext cx="24681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2000">
                <a:latin typeface="Calibri"/>
                <a:ea typeface="Calibri"/>
                <a:cs typeface="Calibri"/>
                <a:sym typeface="Calibri"/>
              </a:rPr>
              <a:t>Real Time Mesoscale Analysis using Google Earth Engine</a:t>
            </a:r>
            <a:endParaRPr b="1" sz="2000">
              <a:latin typeface="Calibri"/>
              <a:ea typeface="Calibri"/>
              <a:cs typeface="Calibri"/>
              <a:sym typeface="Calibri"/>
            </a:endParaRPr>
          </a:p>
        </p:txBody>
      </p:sp>
      <p:sp>
        <p:nvSpPr>
          <p:cNvPr id="327" name="Google Shape;327;p16"/>
          <p:cNvSpPr txBox="1"/>
          <p:nvPr/>
        </p:nvSpPr>
        <p:spPr>
          <a:xfrm>
            <a:off x="6277925" y="3646350"/>
            <a:ext cx="2195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2000">
              <a:solidFill>
                <a:schemeClr val="dk1"/>
              </a:solidFill>
              <a:latin typeface="Calibri"/>
              <a:ea typeface="Calibri"/>
              <a:cs typeface="Calibri"/>
              <a:sym typeface="Calibri"/>
            </a:endParaRPr>
          </a:p>
        </p:txBody>
      </p:sp>
      <p:sp>
        <p:nvSpPr>
          <p:cNvPr id="328" name="Google Shape;328;p16"/>
          <p:cNvSpPr txBox="1"/>
          <p:nvPr/>
        </p:nvSpPr>
        <p:spPr>
          <a:xfrm>
            <a:off x="6277925" y="1676200"/>
            <a:ext cx="21951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2000">
                <a:latin typeface="Calibri"/>
                <a:ea typeface="Calibri"/>
                <a:cs typeface="Calibri"/>
                <a:sym typeface="Calibri"/>
              </a:rPr>
              <a:t>Data stored in IBM Cloud</a:t>
            </a:r>
            <a:endParaRPr b="1" sz="2000">
              <a:latin typeface="Calibri"/>
              <a:ea typeface="Calibri"/>
              <a:cs typeface="Calibri"/>
              <a:sym typeface="Calibri"/>
            </a:endParaRPr>
          </a:p>
        </p:txBody>
      </p:sp>
      <p:pic>
        <p:nvPicPr>
          <p:cNvPr id="329" name="Google Shape;329;p16"/>
          <p:cNvPicPr preferRelativeResize="0"/>
          <p:nvPr/>
        </p:nvPicPr>
        <p:blipFill>
          <a:blip r:embed="rId8">
            <a:alphaModFix/>
          </a:blip>
          <a:stretch>
            <a:fillRect/>
          </a:stretch>
        </p:blipFill>
        <p:spPr>
          <a:xfrm>
            <a:off x="4672200" y="3332525"/>
            <a:ext cx="1440950" cy="1440950"/>
          </a:xfrm>
          <a:prstGeom prst="rect">
            <a:avLst/>
          </a:prstGeom>
          <a:noFill/>
          <a:ln cap="flat" cmpd="sng" w="9525">
            <a:solidFill>
              <a:srgbClr val="FFFF00"/>
            </a:solidFill>
            <a:prstDash val="solid"/>
            <a:round/>
            <a:headEnd len="sm" w="sm" type="none"/>
            <a:tailEnd len="sm" w="sm" type="none"/>
          </a:ln>
        </p:spPr>
      </p:pic>
      <p:sp>
        <p:nvSpPr>
          <p:cNvPr id="330" name="Google Shape;330;p16"/>
          <p:cNvSpPr txBox="1"/>
          <p:nvPr/>
        </p:nvSpPr>
        <p:spPr>
          <a:xfrm>
            <a:off x="6345675" y="3560875"/>
            <a:ext cx="2195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000">
                <a:latin typeface="Calibri"/>
                <a:ea typeface="Calibri"/>
                <a:cs typeface="Calibri"/>
                <a:sym typeface="Calibri"/>
              </a:rPr>
              <a:t>Notifying the user in case of any fire detected.</a:t>
            </a:r>
            <a:endParaRPr b="1" sz="2000">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descr="night sky with mountains far away on the horizon" id="336" name="Google Shape;336;p17"/>
          <p:cNvPicPr preferRelativeResize="0"/>
          <p:nvPr/>
        </p:nvPicPr>
        <p:blipFill rotWithShape="1">
          <a:blip r:embed="rId3">
            <a:alphaModFix amt="0"/>
          </a:blip>
          <a:srcRect b="0" l="0" r="0" t="0"/>
          <a:stretch/>
        </p:blipFill>
        <p:spPr>
          <a:xfrm>
            <a:off x="15" y="8"/>
            <a:ext cx="9143985" cy="5143492"/>
          </a:xfrm>
          <a:prstGeom prst="rect">
            <a:avLst/>
          </a:prstGeom>
          <a:noFill/>
          <a:ln cap="flat" cmpd="sng" w="9525">
            <a:solidFill>
              <a:srgbClr val="FFFF00"/>
            </a:solidFill>
            <a:prstDash val="solid"/>
            <a:round/>
            <a:headEnd len="sm" w="sm" type="none"/>
            <a:tailEnd len="sm" w="sm" type="none"/>
          </a:ln>
        </p:spPr>
      </p:pic>
      <p:cxnSp>
        <p:nvCxnSpPr>
          <p:cNvPr id="337" name="Google Shape;337;p17"/>
          <p:cNvCxnSpPr/>
          <p:nvPr/>
        </p:nvCxnSpPr>
        <p:spPr>
          <a:xfrm>
            <a:off x="13050" y="752625"/>
            <a:ext cx="9117900" cy="0"/>
          </a:xfrm>
          <a:prstGeom prst="straightConnector1">
            <a:avLst/>
          </a:prstGeom>
          <a:noFill/>
          <a:ln cap="flat" cmpd="sng" w="28575">
            <a:solidFill>
              <a:srgbClr val="FFFF00"/>
            </a:solidFill>
            <a:prstDash val="solid"/>
            <a:round/>
            <a:headEnd len="med" w="med" type="none"/>
            <a:tailEnd len="med" w="med" type="none"/>
          </a:ln>
        </p:spPr>
      </p:cxnSp>
      <p:sp>
        <p:nvSpPr>
          <p:cNvPr id="338" name="Google Shape;338;p17"/>
          <p:cNvSpPr txBox="1"/>
          <p:nvPr/>
        </p:nvSpPr>
        <p:spPr>
          <a:xfrm>
            <a:off x="6883975" y="181850"/>
            <a:ext cx="219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339" name="Google Shape;339;p17"/>
          <p:cNvPicPr preferRelativeResize="0"/>
          <p:nvPr/>
        </p:nvPicPr>
        <p:blipFill>
          <a:blip r:embed="rId4">
            <a:alphaModFix/>
          </a:blip>
          <a:stretch>
            <a:fillRect/>
          </a:stretch>
        </p:blipFill>
        <p:spPr>
          <a:xfrm>
            <a:off x="8234800" y="0"/>
            <a:ext cx="909200" cy="909200"/>
          </a:xfrm>
          <a:prstGeom prst="rect">
            <a:avLst/>
          </a:prstGeom>
          <a:noFill/>
          <a:ln>
            <a:noFill/>
          </a:ln>
        </p:spPr>
      </p:pic>
      <p:sp>
        <p:nvSpPr>
          <p:cNvPr id="340" name="Google Shape;340;p17"/>
          <p:cNvSpPr/>
          <p:nvPr/>
        </p:nvSpPr>
        <p:spPr>
          <a:xfrm>
            <a:off x="114100" y="1109300"/>
            <a:ext cx="3043500" cy="1301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a:off x="114100" y="3504350"/>
            <a:ext cx="3043500" cy="1301700"/>
          </a:xfrm>
          <a:prstGeom prst="roundRect">
            <a:avLst>
              <a:gd fmla="val 16667" name="adj"/>
            </a:avLst>
          </a:prstGeom>
          <a:solidFill>
            <a:srgbClr val="F4CCCC"/>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7"/>
          <p:cNvSpPr txBox="1"/>
          <p:nvPr/>
        </p:nvSpPr>
        <p:spPr>
          <a:xfrm>
            <a:off x="285200" y="1232600"/>
            <a:ext cx="28383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latin typeface="Calibri"/>
                <a:ea typeface="Calibri"/>
                <a:cs typeface="Calibri"/>
                <a:sym typeface="Calibri"/>
              </a:rPr>
              <a:t>User friendly UI with unique authentication for Coordinates Input.</a:t>
            </a:r>
            <a:endParaRPr b="1" sz="1800">
              <a:latin typeface="Calibri"/>
              <a:ea typeface="Calibri"/>
              <a:cs typeface="Calibri"/>
              <a:sym typeface="Calibri"/>
            </a:endParaRPr>
          </a:p>
        </p:txBody>
      </p:sp>
      <p:sp>
        <p:nvSpPr>
          <p:cNvPr id="343" name="Google Shape;343;p17"/>
          <p:cNvSpPr txBox="1"/>
          <p:nvPr/>
        </p:nvSpPr>
        <p:spPr>
          <a:xfrm>
            <a:off x="307550" y="3627650"/>
            <a:ext cx="27936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latin typeface="Calibri"/>
                <a:ea typeface="Calibri"/>
                <a:cs typeface="Calibri"/>
                <a:sym typeface="Calibri"/>
              </a:rPr>
              <a:t>Coordinate inputs for specific area recognition, prediction and detection.</a:t>
            </a:r>
            <a:endParaRPr b="1" sz="1800">
              <a:latin typeface="Calibri"/>
              <a:ea typeface="Calibri"/>
              <a:cs typeface="Calibri"/>
              <a:sym typeface="Calibri"/>
            </a:endParaRPr>
          </a:p>
        </p:txBody>
      </p:sp>
      <p:sp>
        <p:nvSpPr>
          <p:cNvPr id="344" name="Google Shape;344;p17"/>
          <p:cNvSpPr txBox="1"/>
          <p:nvPr/>
        </p:nvSpPr>
        <p:spPr>
          <a:xfrm>
            <a:off x="486950" y="4489125"/>
            <a:ext cx="2434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45" name="Google Shape;345;p17"/>
          <p:cNvSpPr/>
          <p:nvPr/>
        </p:nvSpPr>
        <p:spPr>
          <a:xfrm>
            <a:off x="3286713" y="1439750"/>
            <a:ext cx="2501400" cy="324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3355700" y="3865225"/>
            <a:ext cx="2501400" cy="324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txBox="1"/>
          <p:nvPr/>
        </p:nvSpPr>
        <p:spPr>
          <a:xfrm>
            <a:off x="502175" y="30425"/>
            <a:ext cx="61023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Calibri"/>
                <a:ea typeface="Calibri"/>
                <a:cs typeface="Calibri"/>
                <a:sym typeface="Calibri"/>
              </a:rPr>
              <a:t>Salient Features:</a:t>
            </a:r>
            <a:endParaRPr b="1" sz="3200">
              <a:solidFill>
                <a:schemeClr val="lt1"/>
              </a:solidFill>
              <a:latin typeface="Calibri"/>
              <a:ea typeface="Calibri"/>
              <a:cs typeface="Calibri"/>
              <a:sym typeface="Calibri"/>
            </a:endParaRPr>
          </a:p>
        </p:txBody>
      </p:sp>
      <p:pic>
        <p:nvPicPr>
          <p:cNvPr id="348" name="Google Shape;348;p17"/>
          <p:cNvPicPr preferRelativeResize="0"/>
          <p:nvPr/>
        </p:nvPicPr>
        <p:blipFill rotWithShape="1">
          <a:blip r:embed="rId5">
            <a:alphaModFix/>
          </a:blip>
          <a:srcRect b="12719" l="0" r="0" t="13756"/>
          <a:stretch/>
        </p:blipFill>
        <p:spPr>
          <a:xfrm>
            <a:off x="5917213" y="814150"/>
            <a:ext cx="1497100" cy="2445999"/>
          </a:xfrm>
          <a:prstGeom prst="rect">
            <a:avLst/>
          </a:prstGeom>
          <a:noFill/>
          <a:ln cap="flat" cmpd="sng" w="9525">
            <a:solidFill>
              <a:srgbClr val="FFFF00"/>
            </a:solidFill>
            <a:prstDash val="solid"/>
            <a:round/>
            <a:headEnd len="sm" w="sm" type="none"/>
            <a:tailEnd len="sm" w="sm" type="none"/>
          </a:ln>
        </p:spPr>
      </p:pic>
      <p:pic>
        <p:nvPicPr>
          <p:cNvPr id="349" name="Google Shape;349;p17"/>
          <p:cNvPicPr preferRelativeResize="0"/>
          <p:nvPr/>
        </p:nvPicPr>
        <p:blipFill rotWithShape="1">
          <a:blip r:embed="rId6">
            <a:alphaModFix/>
          </a:blip>
          <a:srcRect b="12726" l="0" r="0" t="12719"/>
          <a:stretch/>
        </p:blipFill>
        <p:spPr>
          <a:xfrm>
            <a:off x="7549600" y="796950"/>
            <a:ext cx="1497100" cy="2480400"/>
          </a:xfrm>
          <a:prstGeom prst="rect">
            <a:avLst/>
          </a:prstGeom>
          <a:noFill/>
          <a:ln cap="flat" cmpd="sng" w="9525">
            <a:solidFill>
              <a:srgbClr val="FFFF00"/>
            </a:solidFill>
            <a:prstDash val="solid"/>
            <a:round/>
            <a:headEnd len="sm" w="sm" type="none"/>
            <a:tailEnd len="sm" w="sm" type="none"/>
          </a:ln>
        </p:spPr>
      </p:pic>
      <p:pic>
        <p:nvPicPr>
          <p:cNvPr id="350" name="Google Shape;350;p17"/>
          <p:cNvPicPr preferRelativeResize="0"/>
          <p:nvPr/>
        </p:nvPicPr>
        <p:blipFill rotWithShape="1">
          <a:blip r:embed="rId7">
            <a:alphaModFix/>
          </a:blip>
          <a:srcRect b="21868" l="27256" r="0" t="0"/>
          <a:stretch/>
        </p:blipFill>
        <p:spPr>
          <a:xfrm>
            <a:off x="6111650" y="3266838"/>
            <a:ext cx="2537523" cy="1776725"/>
          </a:xfrm>
          <a:prstGeom prst="rect">
            <a:avLst/>
          </a:prstGeom>
          <a:noFill/>
          <a:ln cap="flat" cmpd="sng" w="9525">
            <a:solidFill>
              <a:srgbClr val="FFFF00"/>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descr="night sky with mountains far away on the horizon" id="356" name="Google Shape;356;p18"/>
          <p:cNvPicPr preferRelativeResize="0"/>
          <p:nvPr/>
        </p:nvPicPr>
        <p:blipFill rotWithShape="1">
          <a:blip r:embed="rId3">
            <a:alphaModFix amt="0"/>
          </a:blip>
          <a:srcRect b="0" l="0" r="0" t="0"/>
          <a:stretch/>
        </p:blipFill>
        <p:spPr>
          <a:xfrm>
            <a:off x="15" y="8"/>
            <a:ext cx="9143985" cy="5143492"/>
          </a:xfrm>
          <a:prstGeom prst="rect">
            <a:avLst/>
          </a:prstGeom>
          <a:noFill/>
          <a:ln cap="flat" cmpd="sng" w="9525">
            <a:solidFill>
              <a:srgbClr val="FFFF00"/>
            </a:solidFill>
            <a:prstDash val="solid"/>
            <a:round/>
            <a:headEnd len="sm" w="sm" type="none"/>
            <a:tailEnd len="sm" w="sm" type="none"/>
          </a:ln>
        </p:spPr>
      </p:pic>
      <p:cxnSp>
        <p:nvCxnSpPr>
          <p:cNvPr id="357" name="Google Shape;357;p18"/>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358" name="Google Shape;358;p18"/>
          <p:cNvSpPr txBox="1"/>
          <p:nvPr/>
        </p:nvSpPr>
        <p:spPr>
          <a:xfrm>
            <a:off x="6883975" y="181850"/>
            <a:ext cx="2195100" cy="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359" name="Google Shape;359;p18"/>
          <p:cNvPicPr preferRelativeResize="0"/>
          <p:nvPr/>
        </p:nvPicPr>
        <p:blipFill>
          <a:blip r:embed="rId4">
            <a:alphaModFix/>
          </a:blip>
          <a:stretch>
            <a:fillRect/>
          </a:stretch>
        </p:blipFill>
        <p:spPr>
          <a:xfrm>
            <a:off x="8234800" y="0"/>
            <a:ext cx="909200" cy="909200"/>
          </a:xfrm>
          <a:prstGeom prst="rect">
            <a:avLst/>
          </a:prstGeom>
          <a:noFill/>
          <a:ln>
            <a:noFill/>
          </a:ln>
        </p:spPr>
      </p:pic>
      <p:sp>
        <p:nvSpPr>
          <p:cNvPr id="360" name="Google Shape;360;p18"/>
          <p:cNvSpPr txBox="1"/>
          <p:nvPr/>
        </p:nvSpPr>
        <p:spPr>
          <a:xfrm>
            <a:off x="121750" y="76075"/>
            <a:ext cx="83265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Calibri"/>
                <a:ea typeface="Calibri"/>
                <a:cs typeface="Calibri"/>
                <a:sym typeface="Calibri"/>
              </a:rPr>
              <a:t>Salient Features:</a:t>
            </a:r>
            <a:endParaRPr b="1" sz="3200">
              <a:solidFill>
                <a:schemeClr val="lt1"/>
              </a:solidFill>
              <a:latin typeface="Calibri"/>
              <a:ea typeface="Calibri"/>
              <a:cs typeface="Calibri"/>
              <a:sym typeface="Calibri"/>
            </a:endParaRPr>
          </a:p>
        </p:txBody>
      </p:sp>
      <p:sp>
        <p:nvSpPr>
          <p:cNvPr id="361" name="Google Shape;361;p18"/>
          <p:cNvSpPr/>
          <p:nvPr/>
        </p:nvSpPr>
        <p:spPr>
          <a:xfrm>
            <a:off x="121750" y="1558050"/>
            <a:ext cx="3150000" cy="1013700"/>
          </a:xfrm>
          <a:prstGeom prst="roundRect">
            <a:avLst>
              <a:gd fmla="val 16667" name="adj"/>
            </a:avLst>
          </a:prstGeom>
          <a:solidFill>
            <a:srgbClr val="93C47D"/>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1800">
                <a:latin typeface="Calibri"/>
                <a:ea typeface="Calibri"/>
                <a:cs typeface="Calibri"/>
                <a:sym typeface="Calibri"/>
              </a:rPr>
              <a:t>Real Time Mesoscale Analysis for Instantaneous Detection.</a:t>
            </a:r>
            <a:endParaRPr b="1" sz="1800"/>
          </a:p>
        </p:txBody>
      </p:sp>
      <p:sp>
        <p:nvSpPr>
          <p:cNvPr id="362" name="Google Shape;362;p18"/>
          <p:cNvSpPr/>
          <p:nvPr/>
        </p:nvSpPr>
        <p:spPr>
          <a:xfrm>
            <a:off x="3399075" y="1771056"/>
            <a:ext cx="2617500" cy="324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3" name="Google Shape;363;p18"/>
          <p:cNvPicPr preferRelativeResize="0"/>
          <p:nvPr/>
        </p:nvPicPr>
        <p:blipFill rotWithShape="1">
          <a:blip r:embed="rId5">
            <a:alphaModFix/>
          </a:blip>
          <a:srcRect b="0" l="15636" r="15629" t="0"/>
          <a:stretch/>
        </p:blipFill>
        <p:spPr>
          <a:xfrm>
            <a:off x="6183975" y="1130150"/>
            <a:ext cx="2617500" cy="1823905"/>
          </a:xfrm>
          <a:prstGeom prst="rect">
            <a:avLst/>
          </a:prstGeom>
          <a:noFill/>
          <a:ln cap="flat" cmpd="sng" w="9525">
            <a:solidFill>
              <a:srgbClr val="FFFF00"/>
            </a:solidFill>
            <a:prstDash val="solid"/>
            <a:round/>
            <a:headEnd len="sm" w="sm" type="none"/>
            <a:tailEnd len="sm" w="sm" type="none"/>
          </a:ln>
        </p:spPr>
      </p:pic>
      <p:sp>
        <p:nvSpPr>
          <p:cNvPr id="364" name="Google Shape;364;p18"/>
          <p:cNvSpPr/>
          <p:nvPr/>
        </p:nvSpPr>
        <p:spPr>
          <a:xfrm>
            <a:off x="121750" y="3423925"/>
            <a:ext cx="3150000" cy="1097700"/>
          </a:xfrm>
          <a:prstGeom prst="roundRect">
            <a:avLst>
              <a:gd fmla="val 16667"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1800">
                <a:latin typeface="Calibri"/>
                <a:ea typeface="Calibri"/>
                <a:cs typeface="Calibri"/>
                <a:sym typeface="Calibri"/>
              </a:rPr>
              <a:t>Alarm to Notify the concerned.</a:t>
            </a:r>
            <a:endParaRPr b="1" sz="1800">
              <a:latin typeface="Calibri"/>
              <a:ea typeface="Calibri"/>
              <a:cs typeface="Calibri"/>
              <a:sym typeface="Calibri"/>
            </a:endParaRPr>
          </a:p>
        </p:txBody>
      </p:sp>
      <p:sp>
        <p:nvSpPr>
          <p:cNvPr id="365" name="Google Shape;365;p18"/>
          <p:cNvSpPr/>
          <p:nvPr/>
        </p:nvSpPr>
        <p:spPr>
          <a:xfrm>
            <a:off x="3443823" y="3866275"/>
            <a:ext cx="2617500" cy="213000"/>
          </a:xfrm>
          <a:prstGeom prst="rightArrow">
            <a:avLst>
              <a:gd fmla="val 73545"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6" name="Google Shape;366;p18"/>
          <p:cNvPicPr preferRelativeResize="0"/>
          <p:nvPr/>
        </p:nvPicPr>
        <p:blipFill rotWithShape="1">
          <a:blip r:embed="rId6">
            <a:alphaModFix/>
          </a:blip>
          <a:srcRect b="7997" l="17134" r="20169" t="8165"/>
          <a:stretch/>
        </p:blipFill>
        <p:spPr>
          <a:xfrm>
            <a:off x="6233400" y="3263421"/>
            <a:ext cx="2617500" cy="1823879"/>
          </a:xfrm>
          <a:prstGeom prst="rect">
            <a:avLst/>
          </a:prstGeom>
          <a:noFill/>
          <a:ln cap="flat" cmpd="sng" w="9525">
            <a:solidFill>
              <a:srgbClr val="FFFF00"/>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pic>
        <p:nvPicPr>
          <p:cNvPr descr="night sky with mountains far away on the horizon" id="372" name="Google Shape;372;p19"/>
          <p:cNvPicPr preferRelativeResize="0"/>
          <p:nvPr/>
        </p:nvPicPr>
        <p:blipFill rotWithShape="1">
          <a:blip r:embed="rId3">
            <a:alphaModFix amt="0"/>
          </a:blip>
          <a:srcRect b="0" l="0" r="0" t="0"/>
          <a:stretch/>
        </p:blipFill>
        <p:spPr>
          <a:xfrm>
            <a:off x="15" y="8"/>
            <a:ext cx="9143985" cy="5143492"/>
          </a:xfrm>
          <a:prstGeom prst="rect">
            <a:avLst/>
          </a:prstGeom>
          <a:noFill/>
          <a:ln cap="flat" cmpd="sng" w="9525">
            <a:solidFill>
              <a:srgbClr val="FFFF00"/>
            </a:solidFill>
            <a:prstDash val="solid"/>
            <a:round/>
            <a:headEnd len="sm" w="sm" type="none"/>
            <a:tailEnd len="sm" w="sm" type="none"/>
          </a:ln>
        </p:spPr>
      </p:pic>
      <p:cxnSp>
        <p:nvCxnSpPr>
          <p:cNvPr id="373" name="Google Shape;373;p19"/>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374" name="Google Shape;374;p19"/>
          <p:cNvSpPr txBox="1"/>
          <p:nvPr/>
        </p:nvSpPr>
        <p:spPr>
          <a:xfrm>
            <a:off x="6883975" y="181850"/>
            <a:ext cx="2195100" cy="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375" name="Google Shape;375;p19"/>
          <p:cNvPicPr preferRelativeResize="0"/>
          <p:nvPr/>
        </p:nvPicPr>
        <p:blipFill>
          <a:blip r:embed="rId4">
            <a:alphaModFix/>
          </a:blip>
          <a:stretch>
            <a:fillRect/>
          </a:stretch>
        </p:blipFill>
        <p:spPr>
          <a:xfrm>
            <a:off x="8234800" y="0"/>
            <a:ext cx="909200" cy="909200"/>
          </a:xfrm>
          <a:prstGeom prst="rect">
            <a:avLst/>
          </a:prstGeom>
          <a:noFill/>
          <a:ln>
            <a:noFill/>
          </a:ln>
        </p:spPr>
      </p:pic>
      <p:sp>
        <p:nvSpPr>
          <p:cNvPr id="376" name="Google Shape;376;p19"/>
          <p:cNvSpPr txBox="1"/>
          <p:nvPr/>
        </p:nvSpPr>
        <p:spPr>
          <a:xfrm>
            <a:off x="2126325" y="50300"/>
            <a:ext cx="52044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Calibri"/>
                <a:ea typeface="Calibri"/>
                <a:cs typeface="Calibri"/>
                <a:sym typeface="Calibri"/>
              </a:rPr>
              <a:t>Flowchart:</a:t>
            </a:r>
            <a:endParaRPr b="1" sz="3200">
              <a:solidFill>
                <a:schemeClr val="lt1"/>
              </a:solidFill>
              <a:latin typeface="Calibri"/>
              <a:ea typeface="Calibri"/>
              <a:cs typeface="Calibri"/>
              <a:sym typeface="Calibri"/>
            </a:endParaRPr>
          </a:p>
        </p:txBody>
      </p:sp>
      <p:pic>
        <p:nvPicPr>
          <p:cNvPr id="377" name="Google Shape;377;p19"/>
          <p:cNvPicPr preferRelativeResize="0"/>
          <p:nvPr/>
        </p:nvPicPr>
        <p:blipFill rotWithShape="1">
          <a:blip r:embed="rId5">
            <a:alphaModFix/>
          </a:blip>
          <a:srcRect b="0" l="0" r="1922" t="0"/>
          <a:stretch/>
        </p:blipFill>
        <p:spPr>
          <a:xfrm>
            <a:off x="580613" y="909200"/>
            <a:ext cx="7982800" cy="4051700"/>
          </a:xfrm>
          <a:prstGeom prst="rect">
            <a:avLst/>
          </a:prstGeom>
          <a:noFill/>
          <a:ln cap="flat" cmpd="sng" w="9525">
            <a:solidFill>
              <a:srgbClr val="FFFF00"/>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pic>
        <p:nvPicPr>
          <p:cNvPr descr="night sky with mountains far away on the horizon" id="383" name="Google Shape;383;p20"/>
          <p:cNvPicPr preferRelativeResize="0"/>
          <p:nvPr/>
        </p:nvPicPr>
        <p:blipFill rotWithShape="1">
          <a:blip r:embed="rId3">
            <a:alphaModFix amt="0"/>
          </a:blip>
          <a:srcRect b="0" l="0" r="0" t="0"/>
          <a:stretch/>
        </p:blipFill>
        <p:spPr>
          <a:xfrm flipH="1" rot="10800000">
            <a:off x="15" y="8"/>
            <a:ext cx="9143985" cy="5143492"/>
          </a:xfrm>
          <a:prstGeom prst="rect">
            <a:avLst/>
          </a:prstGeom>
          <a:noFill/>
          <a:ln cap="flat" cmpd="sng" w="9525">
            <a:solidFill>
              <a:srgbClr val="FFFF00"/>
            </a:solidFill>
            <a:prstDash val="solid"/>
            <a:round/>
            <a:headEnd len="sm" w="sm" type="none"/>
            <a:tailEnd len="sm" w="sm" type="none"/>
          </a:ln>
        </p:spPr>
      </p:pic>
      <p:cxnSp>
        <p:nvCxnSpPr>
          <p:cNvPr id="384" name="Google Shape;384;p20"/>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385" name="Google Shape;385;p20"/>
          <p:cNvSpPr txBox="1"/>
          <p:nvPr/>
        </p:nvSpPr>
        <p:spPr>
          <a:xfrm>
            <a:off x="6883975" y="181850"/>
            <a:ext cx="2195100" cy="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386" name="Google Shape;386;p20"/>
          <p:cNvPicPr preferRelativeResize="0"/>
          <p:nvPr/>
        </p:nvPicPr>
        <p:blipFill>
          <a:blip r:embed="rId4">
            <a:alphaModFix/>
          </a:blip>
          <a:stretch>
            <a:fillRect/>
          </a:stretch>
        </p:blipFill>
        <p:spPr>
          <a:xfrm>
            <a:off x="8234800" y="0"/>
            <a:ext cx="909200" cy="909200"/>
          </a:xfrm>
          <a:prstGeom prst="rect">
            <a:avLst/>
          </a:prstGeom>
          <a:noFill/>
          <a:ln>
            <a:noFill/>
          </a:ln>
        </p:spPr>
      </p:pic>
      <p:sp>
        <p:nvSpPr>
          <p:cNvPr id="387" name="Google Shape;387;p20"/>
          <p:cNvSpPr txBox="1"/>
          <p:nvPr/>
        </p:nvSpPr>
        <p:spPr>
          <a:xfrm>
            <a:off x="136950" y="76075"/>
            <a:ext cx="64371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Calibri"/>
                <a:ea typeface="Calibri"/>
                <a:cs typeface="Calibri"/>
                <a:sym typeface="Calibri"/>
              </a:rPr>
              <a:t>                        Future Prospect:</a:t>
            </a:r>
            <a:endParaRPr b="1" sz="3200">
              <a:solidFill>
                <a:schemeClr val="lt1"/>
              </a:solidFill>
              <a:latin typeface="Calibri"/>
              <a:ea typeface="Calibri"/>
              <a:cs typeface="Calibri"/>
              <a:sym typeface="Calibri"/>
            </a:endParaRPr>
          </a:p>
        </p:txBody>
      </p:sp>
      <p:sp>
        <p:nvSpPr>
          <p:cNvPr id="388" name="Google Shape;388;p20"/>
          <p:cNvSpPr txBox="1"/>
          <p:nvPr/>
        </p:nvSpPr>
        <p:spPr>
          <a:xfrm>
            <a:off x="2930613" y="883425"/>
            <a:ext cx="3378300" cy="25551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lt1"/>
              </a:buClr>
              <a:buSzPts val="2200"/>
              <a:buFont typeface="Nunito"/>
              <a:buChar char="-"/>
            </a:pPr>
            <a:r>
              <a:rPr b="1" lang="en-GB" sz="2200">
                <a:solidFill>
                  <a:schemeClr val="lt1"/>
                </a:solidFill>
                <a:latin typeface="Nunito"/>
                <a:ea typeface="Nunito"/>
                <a:cs typeface="Nunito"/>
                <a:sym typeface="Nunito"/>
              </a:rPr>
              <a:t>Automatic Notification to the Closest Fire Brigade Station.</a:t>
            </a:r>
            <a:endParaRPr b="1" sz="2200">
              <a:solidFill>
                <a:schemeClr val="lt1"/>
              </a:solidFill>
              <a:latin typeface="Nunito"/>
              <a:ea typeface="Nunito"/>
              <a:cs typeface="Nunito"/>
              <a:sym typeface="Nunito"/>
            </a:endParaRPr>
          </a:p>
          <a:p>
            <a:pPr indent="-368300" lvl="0" marL="457200" rtl="0" algn="l">
              <a:spcBef>
                <a:spcPts val="0"/>
              </a:spcBef>
              <a:spcAft>
                <a:spcPts val="0"/>
              </a:spcAft>
              <a:buClr>
                <a:schemeClr val="lt1"/>
              </a:buClr>
              <a:buSzPts val="2200"/>
              <a:buFont typeface="Nunito"/>
              <a:buChar char="-"/>
            </a:pPr>
            <a:r>
              <a:rPr b="1" lang="en-GB" sz="2200">
                <a:solidFill>
                  <a:schemeClr val="lt1"/>
                </a:solidFill>
                <a:latin typeface="Nunito"/>
                <a:ea typeface="Nunito"/>
                <a:cs typeface="Nunito"/>
                <a:sym typeface="Nunito"/>
              </a:rPr>
              <a:t>Drone Based Automated Firefighters.</a:t>
            </a:r>
            <a:endParaRPr b="1" sz="2200">
              <a:solidFill>
                <a:schemeClr val="lt1"/>
              </a:solidFill>
              <a:latin typeface="Nunito"/>
              <a:ea typeface="Nunito"/>
              <a:cs typeface="Nunito"/>
              <a:sym typeface="Nunito"/>
            </a:endParaRPr>
          </a:p>
        </p:txBody>
      </p:sp>
      <p:pic>
        <p:nvPicPr>
          <p:cNvPr id="389" name="Google Shape;389;p20"/>
          <p:cNvPicPr preferRelativeResize="0"/>
          <p:nvPr/>
        </p:nvPicPr>
        <p:blipFill>
          <a:blip r:embed="rId5">
            <a:alphaModFix/>
          </a:blip>
          <a:stretch>
            <a:fillRect/>
          </a:stretch>
        </p:blipFill>
        <p:spPr>
          <a:xfrm>
            <a:off x="3003600" y="3488350"/>
            <a:ext cx="2942479" cy="1655150"/>
          </a:xfrm>
          <a:prstGeom prst="rect">
            <a:avLst/>
          </a:prstGeom>
          <a:noFill/>
          <a:ln cap="flat" cmpd="sng" w="9525">
            <a:solidFill>
              <a:srgbClr val="FFFF00"/>
            </a:solidFill>
            <a:prstDash val="solid"/>
            <a:round/>
            <a:headEnd len="sm" w="sm" type="none"/>
            <a:tailEnd len="sm" w="sm" type="none"/>
          </a:ln>
        </p:spPr>
      </p:pic>
      <p:pic>
        <p:nvPicPr>
          <p:cNvPr id="390" name="Google Shape;390;p20"/>
          <p:cNvPicPr preferRelativeResize="0"/>
          <p:nvPr/>
        </p:nvPicPr>
        <p:blipFill>
          <a:blip r:embed="rId6">
            <a:alphaModFix/>
          </a:blip>
          <a:stretch>
            <a:fillRect/>
          </a:stretch>
        </p:blipFill>
        <p:spPr>
          <a:xfrm>
            <a:off x="6308927" y="980015"/>
            <a:ext cx="2836250" cy="2271250"/>
          </a:xfrm>
          <a:prstGeom prst="rect">
            <a:avLst/>
          </a:prstGeom>
          <a:noFill/>
          <a:ln cap="flat" cmpd="sng" w="9525">
            <a:solidFill>
              <a:srgbClr val="FFFF00"/>
            </a:solidFill>
            <a:prstDash val="solid"/>
            <a:round/>
            <a:headEnd len="sm" w="sm" type="none"/>
            <a:tailEnd len="sm" w="sm" type="none"/>
          </a:ln>
        </p:spPr>
      </p:pic>
      <p:pic>
        <p:nvPicPr>
          <p:cNvPr id="391" name="Google Shape;391;p20"/>
          <p:cNvPicPr preferRelativeResize="0"/>
          <p:nvPr/>
        </p:nvPicPr>
        <p:blipFill rotWithShape="1">
          <a:blip r:embed="rId7">
            <a:alphaModFix/>
          </a:blip>
          <a:srcRect b="31417" l="0" r="0" t="0"/>
          <a:stretch/>
        </p:blipFill>
        <p:spPr>
          <a:xfrm>
            <a:off x="336200" y="883425"/>
            <a:ext cx="2390775" cy="2464425"/>
          </a:xfrm>
          <a:prstGeom prst="rect">
            <a:avLst/>
          </a:prstGeom>
          <a:noFill/>
          <a:ln cap="flat" cmpd="sng" w="9525">
            <a:solidFill>
              <a:srgbClr val="FFFF00"/>
            </a:solidFill>
            <a:prstDash val="solid"/>
            <a:round/>
            <a:headEnd len="sm" w="sm" type="none"/>
            <a:tailEnd len="sm" w="sm" type="none"/>
          </a:ln>
        </p:spPr>
      </p:pic>
      <p:sp>
        <p:nvSpPr>
          <p:cNvPr id="392" name="Google Shape;392;p20"/>
          <p:cNvSpPr/>
          <p:nvPr/>
        </p:nvSpPr>
        <p:spPr>
          <a:xfrm>
            <a:off x="6902650" y="3819575"/>
            <a:ext cx="1156500" cy="745800"/>
          </a:xfrm>
          <a:prstGeom prst="bentUpArrow">
            <a:avLst>
              <a:gd fmla="val 25000" name="adj1"/>
              <a:gd fmla="val 25000" name="adj2"/>
              <a:gd fmla="val 25000" name="adj3"/>
            </a:avLst>
          </a:prstGeom>
          <a:solidFill>
            <a:schemeClr val="lt1"/>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rot="5400000">
            <a:off x="1095875" y="3819575"/>
            <a:ext cx="1156500" cy="745800"/>
          </a:xfrm>
          <a:prstGeom prst="bentUpArrow">
            <a:avLst>
              <a:gd fmla="val 25000" name="adj1"/>
              <a:gd fmla="val 25000" name="adj2"/>
              <a:gd fmla="val 25000" name="adj3"/>
            </a:avLst>
          </a:prstGeom>
          <a:solidFill>
            <a:schemeClr val="lt1"/>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pic>
        <p:nvPicPr>
          <p:cNvPr descr="night sky with mountains far away on the horizon" id="399" name="Google Shape;399;p21"/>
          <p:cNvPicPr preferRelativeResize="0"/>
          <p:nvPr/>
        </p:nvPicPr>
        <p:blipFill rotWithShape="1">
          <a:blip r:embed="rId3">
            <a:alphaModFix amt="0"/>
          </a:blip>
          <a:srcRect b="0" l="0" r="0" t="0"/>
          <a:stretch/>
        </p:blipFill>
        <p:spPr>
          <a:xfrm>
            <a:off x="15" y="8"/>
            <a:ext cx="9143985" cy="5143492"/>
          </a:xfrm>
          <a:prstGeom prst="rect">
            <a:avLst/>
          </a:prstGeom>
          <a:noFill/>
          <a:ln cap="flat" cmpd="sng" w="9525">
            <a:solidFill>
              <a:srgbClr val="FFFF00"/>
            </a:solidFill>
            <a:prstDash val="solid"/>
            <a:round/>
            <a:headEnd len="sm" w="sm" type="none"/>
            <a:tailEnd len="sm" w="sm" type="none"/>
          </a:ln>
        </p:spPr>
      </p:pic>
      <p:cxnSp>
        <p:nvCxnSpPr>
          <p:cNvPr id="400" name="Google Shape;400;p21"/>
          <p:cNvCxnSpPr/>
          <p:nvPr/>
        </p:nvCxnSpPr>
        <p:spPr>
          <a:xfrm>
            <a:off x="0" y="818300"/>
            <a:ext cx="9117900" cy="0"/>
          </a:xfrm>
          <a:prstGeom prst="straightConnector1">
            <a:avLst/>
          </a:prstGeom>
          <a:noFill/>
          <a:ln cap="flat" cmpd="sng" w="28575">
            <a:solidFill>
              <a:srgbClr val="FFFF00"/>
            </a:solidFill>
            <a:prstDash val="solid"/>
            <a:round/>
            <a:headEnd len="med" w="med" type="none"/>
            <a:tailEnd len="med" w="med" type="none"/>
          </a:ln>
        </p:spPr>
      </p:cxnSp>
      <p:sp>
        <p:nvSpPr>
          <p:cNvPr id="401" name="Google Shape;401;p21"/>
          <p:cNvSpPr txBox="1"/>
          <p:nvPr/>
        </p:nvSpPr>
        <p:spPr>
          <a:xfrm>
            <a:off x="6883975" y="181850"/>
            <a:ext cx="2195100" cy="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402" name="Google Shape;402;p21"/>
          <p:cNvPicPr preferRelativeResize="0"/>
          <p:nvPr/>
        </p:nvPicPr>
        <p:blipFill>
          <a:blip r:embed="rId4">
            <a:alphaModFix/>
          </a:blip>
          <a:stretch>
            <a:fillRect/>
          </a:stretch>
        </p:blipFill>
        <p:spPr>
          <a:xfrm>
            <a:off x="8234800" y="0"/>
            <a:ext cx="909200" cy="909200"/>
          </a:xfrm>
          <a:prstGeom prst="rect">
            <a:avLst/>
          </a:prstGeom>
          <a:noFill/>
          <a:ln>
            <a:noFill/>
          </a:ln>
        </p:spPr>
      </p:pic>
      <p:sp>
        <p:nvSpPr>
          <p:cNvPr id="403" name="Google Shape;403;p21"/>
          <p:cNvSpPr txBox="1"/>
          <p:nvPr/>
        </p:nvSpPr>
        <p:spPr>
          <a:xfrm>
            <a:off x="289125" y="136950"/>
            <a:ext cx="79050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3200">
                <a:solidFill>
                  <a:schemeClr val="lt1"/>
                </a:solidFill>
                <a:latin typeface="Nunito"/>
                <a:ea typeface="Nunito"/>
                <a:cs typeface="Nunito"/>
                <a:sym typeface="Nunito"/>
              </a:rPr>
              <a:t>Project Expansion:</a:t>
            </a:r>
            <a:endParaRPr b="1" sz="3700">
              <a:solidFill>
                <a:schemeClr val="lt1"/>
              </a:solidFill>
              <a:latin typeface="Nunito"/>
              <a:ea typeface="Nunito"/>
              <a:cs typeface="Nunito"/>
              <a:sym typeface="Nunito"/>
            </a:endParaRPr>
          </a:p>
        </p:txBody>
      </p:sp>
      <p:sp>
        <p:nvSpPr>
          <p:cNvPr id="404" name="Google Shape;404;p21"/>
          <p:cNvSpPr txBox="1"/>
          <p:nvPr/>
        </p:nvSpPr>
        <p:spPr>
          <a:xfrm>
            <a:off x="456525" y="1065225"/>
            <a:ext cx="8183100" cy="34170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Font typeface="Nunito"/>
              <a:buChar char="-"/>
            </a:pPr>
            <a:r>
              <a:rPr b="1" lang="en-GB" sz="3000">
                <a:solidFill>
                  <a:schemeClr val="lt1"/>
                </a:solidFill>
                <a:latin typeface="Nunito"/>
                <a:ea typeface="Nunito"/>
                <a:cs typeface="Nunito"/>
                <a:sym typeface="Nunito"/>
              </a:rPr>
              <a:t>Deployment : Hosting on some platform - </a:t>
            </a:r>
            <a:endParaRPr b="1" sz="3000">
              <a:solidFill>
                <a:schemeClr val="lt1"/>
              </a:solidFill>
              <a:latin typeface="Nunito"/>
              <a:ea typeface="Nunito"/>
              <a:cs typeface="Nunito"/>
              <a:sym typeface="Nunito"/>
            </a:endParaRPr>
          </a:p>
          <a:p>
            <a:pPr indent="-419100" lvl="0" marL="457200" rtl="0" algn="l">
              <a:spcBef>
                <a:spcPts val="0"/>
              </a:spcBef>
              <a:spcAft>
                <a:spcPts val="0"/>
              </a:spcAft>
              <a:buClr>
                <a:schemeClr val="lt1"/>
              </a:buClr>
              <a:buSzPts val="3000"/>
              <a:buFont typeface="Nunito"/>
              <a:buChar char="-"/>
            </a:pPr>
            <a:r>
              <a:rPr b="1" lang="en-GB" sz="3000">
                <a:solidFill>
                  <a:schemeClr val="lt1"/>
                </a:solidFill>
                <a:latin typeface="Nunito"/>
                <a:ea typeface="Nunito"/>
                <a:cs typeface="Nunito"/>
                <a:sym typeface="Nunito"/>
              </a:rPr>
              <a:t>Data Expansion : Real Time Mesoscale Analysis (RTMA) available only for North America.</a:t>
            </a:r>
            <a:endParaRPr b="1" sz="3000">
              <a:solidFill>
                <a:schemeClr val="lt1"/>
              </a:solidFill>
              <a:latin typeface="Nunito"/>
              <a:ea typeface="Nunito"/>
              <a:cs typeface="Nunito"/>
              <a:sym typeface="Nunito"/>
            </a:endParaRPr>
          </a:p>
          <a:p>
            <a:pPr indent="-419100" lvl="0" marL="457200" rtl="0" algn="l">
              <a:spcBef>
                <a:spcPts val="0"/>
              </a:spcBef>
              <a:spcAft>
                <a:spcPts val="0"/>
              </a:spcAft>
              <a:buClr>
                <a:schemeClr val="lt1"/>
              </a:buClr>
              <a:buSzPts val="3000"/>
              <a:buFont typeface="Nunito"/>
              <a:buChar char="-"/>
            </a:pPr>
            <a:r>
              <a:rPr b="1" lang="en-GB" sz="3000">
                <a:solidFill>
                  <a:schemeClr val="lt1"/>
                </a:solidFill>
                <a:latin typeface="Nunito"/>
                <a:ea typeface="Nunito"/>
                <a:cs typeface="Nunito"/>
                <a:sym typeface="Nunito"/>
              </a:rPr>
              <a:t>Better Remote Sensing : Use of SAR Based Satellite Imagery for Improved Accuracy with Thermal Screening.</a:t>
            </a:r>
            <a:endParaRPr b="1" sz="3000">
              <a:solidFill>
                <a:schemeClr val="lt1"/>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